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63" r:id="rId5"/>
    <p:sldId id="264" r:id="rId6"/>
    <p:sldId id="265" r:id="rId7"/>
    <p:sldId id="266" r:id="rId8"/>
    <p:sldId id="267" r:id="rId9"/>
    <p:sldId id="268" r:id="rId10"/>
    <p:sldId id="269" r:id="rId11"/>
    <p:sldId id="270" r:id="rId12"/>
    <p:sldId id="276" r:id="rId13"/>
    <p:sldId id="271" r:id="rId14"/>
    <p:sldId id="272" r:id="rId15"/>
    <p:sldId id="278" r:id="rId16"/>
    <p:sldId id="273" r:id="rId17"/>
    <p:sldId id="277" r:id="rId18"/>
    <p:sldId id="274" r:id="rId19"/>
    <p:sldId id="279" r:id="rId20"/>
    <p:sldId id="260" r:id="rId21"/>
    <p:sldId id="281" r:id="rId22"/>
    <p:sldId id="280" r:id="rId23"/>
    <p:sldId id="282" r:id="rId24"/>
    <p:sldId id="283" r:id="rId25"/>
    <p:sldId id="285" r:id="rId26"/>
    <p:sldId id="286" r:id="rId27"/>
    <p:sldId id="287" r:id="rId28"/>
    <p:sldId id="289" r:id="rId29"/>
    <p:sldId id="288" r:id="rId30"/>
    <p:sldId id="258"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12/12/2016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12/12/2016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259631" y="5949280"/>
            <a:ext cx="6400800" cy="576414"/>
          </a:xfrm>
        </p:spPr>
        <p:txBody>
          <a:bodyPr>
            <a:normAutofit lnSpcReduction="10000"/>
          </a:bodyPr>
          <a:lstStyle/>
          <a:p>
            <a:r>
              <a:rPr lang="es-CO" b="1" dirty="0">
                <a:effectLst>
                  <a:outerShdw blurRad="38100" dist="38100" dir="2700000" algn="tl">
                    <a:srgbClr val="000000">
                      <a:alpha val="43137"/>
                    </a:srgbClr>
                  </a:outerShdw>
                </a:effectLst>
              </a:rPr>
              <a:t>Mat.7.21.</a:t>
            </a:r>
          </a:p>
          <a:p>
            <a:endParaRPr lang="es-CO" dirty="0"/>
          </a:p>
        </p:txBody>
      </p:sp>
      <p:sp>
        <p:nvSpPr>
          <p:cNvPr id="4" name="Cinta: inclinada hacia abajo 3"/>
          <p:cNvSpPr/>
          <p:nvPr/>
        </p:nvSpPr>
        <p:spPr>
          <a:xfrm>
            <a:off x="967644" y="548679"/>
            <a:ext cx="6984776" cy="2592289"/>
          </a:xfrm>
          <a:prstGeom prst="ribbon">
            <a:avLst/>
          </a:prstGeom>
          <a:solidFill>
            <a:srgbClr val="002060"/>
          </a:solidFill>
          <a:effectLst>
            <a:glow rad="101600">
              <a:srgbClr val="C00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effectLst>
                  <a:outerShdw blurRad="38100" dist="38100" dir="2700000" algn="tl">
                    <a:srgbClr val="000000">
                      <a:alpha val="43137"/>
                    </a:srgbClr>
                  </a:outerShdw>
                </a:effectLst>
                <a:latin typeface="Algerian" panose="04020705040A02060702" pitchFamily="82" charset="0"/>
              </a:rPr>
              <a:t>CUAL ES LA VOLUNTAD DE DIOS</a:t>
            </a:r>
          </a:p>
        </p:txBody>
      </p:sp>
      <p:pic>
        <p:nvPicPr>
          <p:cNvPr id="5" name="Imagen 4"/>
          <p:cNvPicPr>
            <a:picLocks noChangeAspect="1"/>
          </p:cNvPicPr>
          <p:nvPr/>
        </p:nvPicPr>
        <p:blipFill>
          <a:blip r:embed="rId3"/>
          <a:stretch>
            <a:fillRect/>
          </a:stretch>
        </p:blipFill>
        <p:spPr>
          <a:xfrm>
            <a:off x="3036044" y="3512173"/>
            <a:ext cx="2847975" cy="2190750"/>
          </a:xfrm>
          <a:prstGeom prst="rect">
            <a:avLst/>
          </a:prstGeom>
        </p:spPr>
      </p:pic>
    </p:spTree>
    <p:extLst>
      <p:ext uri="{BB962C8B-B14F-4D97-AF65-F5344CB8AC3E}">
        <p14:creationId xmlns:p14="http://schemas.microsoft.com/office/powerpoint/2010/main" val="24357110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lgCheck">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95536" y="404664"/>
            <a:ext cx="8136904" cy="6192687"/>
          </a:xfrm>
          <a:prstGeom prst="rect">
            <a:avLst/>
          </a:prstGeom>
        </p:spPr>
      </p:pic>
    </p:spTree>
    <p:extLst>
      <p:ext uri="{BB962C8B-B14F-4D97-AF65-F5344CB8AC3E}">
        <p14:creationId xmlns:p14="http://schemas.microsoft.com/office/powerpoint/2010/main" val="14832944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slope"/>
          </a:sp3d>
        </p:spPr>
        <p:txBody>
          <a:bodyPr>
            <a:normAutofit/>
          </a:bodyPr>
          <a:lstStyle/>
          <a:p>
            <a:r>
              <a:rPr lang="es-CO" b="1" i="1" dirty="0">
                <a:effectLst>
                  <a:outerShdw blurRad="38100" dist="38100" dir="2700000" algn="tl">
                    <a:srgbClr val="000000">
                      <a:alpha val="43137"/>
                    </a:srgbClr>
                  </a:outerShdw>
                </a:effectLst>
              </a:rPr>
              <a:t>CUAL ES LA VOLUNTAD DE DIOS</a:t>
            </a:r>
          </a:p>
        </p:txBody>
      </p:sp>
      <p:sp>
        <p:nvSpPr>
          <p:cNvPr id="3" name="2 Marcador de contenido"/>
          <p:cNvSpPr>
            <a:spLocks noGrp="1"/>
          </p:cNvSpPr>
          <p:nvPr>
            <p:ph idx="1"/>
          </p:nvPr>
        </p:nvSpPr>
        <p:spPr>
          <a:xfrm>
            <a:off x="457200" y="1600200"/>
            <a:ext cx="8229600" cy="1180728"/>
          </a:xfrm>
        </p:spPr>
        <p:txBody>
          <a:bodyPr>
            <a:normAutofit lnSpcReduction="10000"/>
          </a:bodyPr>
          <a:lstStyle/>
          <a:p>
            <a:pPr marL="0" indent="0" algn="ctr">
              <a:buNone/>
            </a:pPr>
            <a:r>
              <a:rPr lang="es-CO" sz="3900" b="1" dirty="0"/>
              <a:t>¿Cómo puedo saber cuál es la voluntad de Dios para mi vida?</a:t>
            </a:r>
          </a:p>
        </p:txBody>
      </p:sp>
      <p:sp>
        <p:nvSpPr>
          <p:cNvPr id="4" name="Rectángulo 3"/>
          <p:cNvSpPr/>
          <p:nvPr/>
        </p:nvSpPr>
        <p:spPr>
          <a:xfrm>
            <a:off x="611560" y="3356992"/>
            <a:ext cx="4680520" cy="3416320"/>
          </a:xfrm>
          <a:prstGeom prst="rect">
            <a:avLst/>
          </a:prstGeom>
          <a:solidFill>
            <a:schemeClr val="bg1"/>
          </a:solidFill>
          <a:effectLst>
            <a:glow rad="228600">
              <a:schemeClr val="accent2">
                <a:satMod val="175000"/>
                <a:alpha val="40000"/>
              </a:schemeClr>
            </a:glow>
          </a:effectLst>
        </p:spPr>
        <p:txBody>
          <a:bodyPr wrap="square">
            <a:spAutoFit/>
          </a:bodyPr>
          <a:lstStyle/>
          <a:p>
            <a:r>
              <a:rPr lang="es-CO" sz="2400" dirty="0"/>
              <a:t>Para conocer la voluntad de Dios, debemos sumergirnos en la Palabra de Dios, saturar nuestras mentes con ella, orando que el Espíritu Santo nos transforme a través de la renovación de nuestras mentes, para que el resultado sea lo que es bueno, agradable y perfecto - la voluntad de Dios.</a:t>
            </a:r>
          </a:p>
        </p:txBody>
      </p:sp>
      <p:pic>
        <p:nvPicPr>
          <p:cNvPr id="5" name="Imagen 4"/>
          <p:cNvPicPr>
            <a:picLocks noChangeAspect="1"/>
          </p:cNvPicPr>
          <p:nvPr/>
        </p:nvPicPr>
        <p:blipFill>
          <a:blip r:embed="rId2"/>
          <a:stretch>
            <a:fillRect/>
          </a:stretch>
        </p:blipFill>
        <p:spPr>
          <a:xfrm>
            <a:off x="5508104" y="3356992"/>
            <a:ext cx="3178696" cy="2965460"/>
          </a:xfrm>
          <a:prstGeom prst="rect">
            <a:avLst/>
          </a:prstGeom>
        </p:spPr>
      </p:pic>
    </p:spTree>
    <p:extLst>
      <p:ext uri="{BB962C8B-B14F-4D97-AF65-F5344CB8AC3E}">
        <p14:creationId xmlns:p14="http://schemas.microsoft.com/office/powerpoint/2010/main" val="6135010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548680"/>
            <a:ext cx="8229600" cy="5976664"/>
          </a:xfrm>
          <a:solidFill>
            <a:schemeClr val="bg1">
              <a:lumMod val="95000"/>
            </a:schemeClr>
          </a:solidFill>
          <a:effectLst>
            <a:glow rad="101600">
              <a:srgbClr val="C00000">
                <a:alpha val="60000"/>
              </a:srgbClr>
            </a:glow>
          </a:effectLst>
        </p:spPr>
        <p:txBody>
          <a:bodyPr>
            <a:normAutofit fontScale="92500" lnSpcReduction="10000"/>
          </a:bodyPr>
          <a:lstStyle/>
          <a:p>
            <a:pPr marL="0" indent="0" algn="ctr">
              <a:buNone/>
            </a:pPr>
            <a:r>
              <a:rPr lang="es-CO" b="1" dirty="0"/>
              <a:t>DIOS NO FUERZA A NADIE A QUE HAGA SU VOLUNTAD.</a:t>
            </a:r>
            <a:endParaRPr lang="es-CO" sz="2800" b="1" dirty="0"/>
          </a:p>
          <a:p>
            <a:pPr marL="0" indent="0" algn="ctr">
              <a:buNone/>
            </a:pPr>
            <a:r>
              <a:rPr lang="es-CO" sz="2800" b="1" u="sng" dirty="0"/>
              <a:t>HAY CIERTAS COSAS ESPECÍFICAS QUE DIOS DESEA</a:t>
            </a:r>
            <a:r>
              <a:rPr lang="es-CO" sz="2800" b="1" dirty="0"/>
              <a:t>.</a:t>
            </a:r>
          </a:p>
          <a:p>
            <a:pPr marL="0" indent="0" algn="ctr">
              <a:buNone/>
            </a:pPr>
            <a:r>
              <a:rPr lang="es-CO" b="1" dirty="0">
                <a:solidFill>
                  <a:srgbClr val="FF0000"/>
                </a:solidFill>
              </a:rPr>
              <a:t>2 Pedro 3:9. </a:t>
            </a:r>
          </a:p>
          <a:p>
            <a:pPr marL="0" indent="0" algn="ctr">
              <a:buNone/>
            </a:pPr>
            <a:r>
              <a:rPr lang="es-CO" i="1" dirty="0">
                <a:latin typeface="Agency FB" panose="020B0503020202020204" pitchFamily="34" charset="0"/>
              </a:rPr>
              <a:t>El Señor no tarda su promesa, como algunos la tienen por tardanza; más bien, es paciente para con vosotros, porque no quiere que nadie se pierda, </a:t>
            </a:r>
            <a:r>
              <a:rPr lang="es-CO" i="1" u="sng" dirty="0">
                <a:latin typeface="Agency FB" panose="020B0503020202020204" pitchFamily="34" charset="0"/>
              </a:rPr>
              <a:t>sino que todos procedan al arrepentimiento</a:t>
            </a:r>
          </a:p>
          <a:p>
            <a:pPr marL="0" indent="0" algn="ctr">
              <a:buNone/>
            </a:pPr>
            <a:r>
              <a:rPr lang="es-CO" i="1" dirty="0"/>
              <a:t>Dios en su gran amor, no está dispuesto a cerrar la puerta de la salvación mientras haya esperanza de que se arrepienta algún pecador. </a:t>
            </a:r>
          </a:p>
          <a:p>
            <a:pPr marL="0" indent="0" algn="ctr">
              <a:buNone/>
            </a:pPr>
            <a:r>
              <a:rPr lang="es-CO" i="1" dirty="0"/>
              <a:t>Y esa es la primer condición que Dios desea para obtener la salvación.</a:t>
            </a:r>
          </a:p>
          <a:p>
            <a:pPr marL="0" indent="0" algn="ctr">
              <a:buNone/>
            </a:pPr>
            <a:endParaRPr lang="es-CO" dirty="0"/>
          </a:p>
          <a:p>
            <a:endParaRPr lang="es-CO" dirty="0"/>
          </a:p>
        </p:txBody>
      </p:sp>
    </p:spTree>
    <p:extLst>
      <p:ext uri="{BB962C8B-B14F-4D97-AF65-F5344CB8AC3E}">
        <p14:creationId xmlns:p14="http://schemas.microsoft.com/office/powerpoint/2010/main" val="943318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accent4">
              <a:lumMod val="20000"/>
              <a:lumOff val="80000"/>
            </a:schemeClr>
          </a:solidFill>
          <a:effectLst>
            <a:glow rad="101600">
              <a:srgbClr val="002060">
                <a:alpha val="60000"/>
              </a:srgbClr>
            </a:glow>
          </a:effectLst>
        </p:spPr>
        <p:txBody>
          <a:bodyPr>
            <a:normAutofit fontScale="85000" lnSpcReduction="10000"/>
          </a:bodyPr>
          <a:lstStyle/>
          <a:p>
            <a:pPr marL="0" indent="0" algn="ctr">
              <a:buNone/>
            </a:pPr>
            <a:r>
              <a:rPr lang="es-CO" sz="3300" b="1" dirty="0">
                <a:solidFill>
                  <a:srgbClr val="C00000"/>
                </a:solidFill>
              </a:rPr>
              <a:t>1 Tesalonicenses 5:18</a:t>
            </a:r>
          </a:p>
          <a:p>
            <a:pPr marL="0" indent="0" algn="ctr">
              <a:buNone/>
            </a:pPr>
            <a:r>
              <a:rPr lang="es-CO" dirty="0">
                <a:solidFill>
                  <a:srgbClr val="C00000"/>
                </a:solidFill>
              </a:rPr>
              <a:t> </a:t>
            </a:r>
            <a:r>
              <a:rPr lang="es-CO" i="1" u="sng" dirty="0">
                <a:latin typeface="Agency FB" panose="020B0503020202020204" pitchFamily="34" charset="0"/>
              </a:rPr>
              <a:t>Dad gracias en todo</a:t>
            </a:r>
            <a:r>
              <a:rPr lang="es-CO" i="1" dirty="0">
                <a:latin typeface="Agency FB" panose="020B0503020202020204" pitchFamily="34" charset="0"/>
              </a:rPr>
              <a:t>, porque ésta es la voluntad de Dios para vosotros en Cristo Jesús</a:t>
            </a:r>
            <a:r>
              <a:rPr lang="es-CO" dirty="0">
                <a:solidFill>
                  <a:srgbClr val="C00000"/>
                </a:solidFill>
              </a:rPr>
              <a:t>.</a:t>
            </a:r>
          </a:p>
          <a:p>
            <a:pPr marL="0" indent="0" algn="ctr">
              <a:buNone/>
            </a:pPr>
            <a:r>
              <a:rPr lang="es-CO" dirty="0"/>
              <a:t>Es decir, en todas las circunstancias, ya sean de gozo o de dolor. Aquí tenemos la seguridad bien definida de que aun aquellas cosas que parecen estar contra nosotros, pueden ser para nuestro bien, pues Dios no nos pedirá que estemos agradecidos por lo que nos perjudica (MC 197).  </a:t>
            </a:r>
          </a:p>
          <a:p>
            <a:pPr marL="0" indent="0" algn="ctr">
              <a:buNone/>
            </a:pPr>
            <a:r>
              <a:rPr lang="es-CO" dirty="0"/>
              <a:t>Ejemplos: Daniel dio gracias cuando conoció el decreto que se había expedido para quitarle la vida </a:t>
            </a:r>
            <a:r>
              <a:rPr lang="es-CO" dirty="0">
                <a:solidFill>
                  <a:srgbClr val="FF0000"/>
                </a:solidFill>
              </a:rPr>
              <a:t>(Dan.6:10).  </a:t>
            </a:r>
          </a:p>
          <a:p>
            <a:pPr marL="0" indent="0" algn="ctr">
              <a:buNone/>
            </a:pPr>
            <a:r>
              <a:rPr lang="es-CO" dirty="0"/>
              <a:t>Pablo nos ha dejado un notable ejemplo de estar agradecidos en las circunstancias más adversas </a:t>
            </a:r>
            <a:r>
              <a:rPr lang="es-CO" dirty="0">
                <a:solidFill>
                  <a:srgbClr val="FF0000"/>
                </a:solidFill>
              </a:rPr>
              <a:t>(Hech. 27:20 y 35)</a:t>
            </a:r>
            <a:r>
              <a:rPr lang="es-CO" dirty="0"/>
              <a:t>.  El agradecimiento debe ser la regla del cristiano.  Así se promueven la salud y el gozo, (MC 194). </a:t>
            </a:r>
          </a:p>
          <a:p>
            <a:endParaRPr lang="es-CO" dirty="0"/>
          </a:p>
        </p:txBody>
      </p:sp>
    </p:spTree>
    <p:extLst>
      <p:ext uri="{BB962C8B-B14F-4D97-AF65-F5344CB8AC3E}">
        <p14:creationId xmlns:p14="http://schemas.microsoft.com/office/powerpoint/2010/main" val="2115911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bg2">
              <a:lumMod val="90000"/>
            </a:schemeClr>
          </a:solidFill>
          <a:effectLst>
            <a:glow rad="101600">
              <a:srgbClr val="C00000">
                <a:alpha val="60000"/>
              </a:srgbClr>
            </a:glow>
          </a:effectLst>
        </p:spPr>
        <p:txBody>
          <a:bodyPr>
            <a:normAutofit fontScale="70000" lnSpcReduction="20000"/>
          </a:bodyPr>
          <a:lstStyle/>
          <a:p>
            <a:pPr marL="0" indent="0" algn="ctr">
              <a:buNone/>
            </a:pPr>
            <a:r>
              <a:rPr lang="es-CO" sz="3400" b="1" dirty="0">
                <a:solidFill>
                  <a:srgbClr val="FF0000"/>
                </a:solidFill>
              </a:rPr>
              <a:t>1 Tesalonicenses 4:3-7.</a:t>
            </a:r>
          </a:p>
          <a:p>
            <a:pPr marL="0" indent="0" algn="ctr">
              <a:buNone/>
            </a:pPr>
            <a:r>
              <a:rPr lang="es-CO" b="1" dirty="0">
                <a:solidFill>
                  <a:srgbClr val="FF0000"/>
                </a:solidFill>
              </a:rPr>
              <a:t> </a:t>
            </a:r>
            <a:r>
              <a:rPr lang="es-CO" sz="2800" i="1" dirty="0">
                <a:latin typeface="Agency FB" panose="020B0503020202020204" pitchFamily="34" charset="0"/>
              </a:rPr>
              <a:t>Porque ésta es la voluntad de Dios, </a:t>
            </a:r>
            <a:r>
              <a:rPr lang="es-CO" sz="2800" b="1" u="sng" dirty="0">
                <a:latin typeface="Agency FB" panose="020B0503020202020204" pitchFamily="34" charset="0"/>
              </a:rPr>
              <a:t>vuestra santificación</a:t>
            </a:r>
            <a:r>
              <a:rPr lang="es-CO" sz="2800" i="1" dirty="0">
                <a:latin typeface="Agency FB" panose="020B0503020202020204" pitchFamily="34" charset="0"/>
              </a:rPr>
              <a:t>: que os apartéis de inmoralidad sexual;  4 que cada uno de vosotros sepa controlar su propio cuerpo en santificación y honor, 5 no con bajas pasiones, como los gentiles que no conocen a Dios;  6 y que en este asunto nadie atropelle ni engañe a su hermano; porque el Señor es el que toma venganza en todas estas cosas, como ya os hemos dicho y advertido. 7 Porque Dios no nos ha llamado a la impureza, sino a la santificación</a:t>
            </a:r>
            <a:r>
              <a:rPr lang="es-CO" i="1" dirty="0">
                <a:latin typeface="Agency FB" panose="020B0503020202020204" pitchFamily="34" charset="0"/>
              </a:rPr>
              <a:t>.</a:t>
            </a:r>
          </a:p>
          <a:p>
            <a:pPr marL="0" indent="0" algn="ctr">
              <a:buNone/>
            </a:pPr>
            <a:r>
              <a:rPr lang="es-CO" i="1" dirty="0">
                <a:latin typeface="Agency FB" panose="020B0503020202020204" pitchFamily="34" charset="0"/>
              </a:rPr>
              <a:t> </a:t>
            </a:r>
          </a:p>
          <a:p>
            <a:pPr marL="0" indent="0" algn="ctr">
              <a:buNone/>
            </a:pPr>
            <a:r>
              <a:rPr lang="es-CO" i="1" dirty="0">
                <a:latin typeface="Agency FB" panose="020B0503020202020204" pitchFamily="34" charset="0"/>
              </a:rPr>
              <a:t>“</a:t>
            </a:r>
            <a:r>
              <a:rPr lang="es-CO" i="1" dirty="0"/>
              <a:t>Nuestra santificación” no se limita a la castidad, aunque ésta se destaca en el pensamiento de Pablo en este contexto; sin embargo, la voluntad de Dios sólo se puede cumplir con nuestra consagración completa.  </a:t>
            </a:r>
          </a:p>
          <a:p>
            <a:pPr marL="0" indent="0" algn="ctr">
              <a:buNone/>
            </a:pPr>
            <a:r>
              <a:rPr lang="es-CO" i="1" dirty="0"/>
              <a:t>Cristo murió para hacer posible nuestra santidad dice </a:t>
            </a:r>
            <a:r>
              <a:rPr lang="es-CO" i="1" dirty="0">
                <a:solidFill>
                  <a:srgbClr val="FF0000"/>
                </a:solidFill>
              </a:rPr>
              <a:t>(Efe.5:25-27), </a:t>
            </a:r>
            <a:r>
              <a:rPr lang="es-CO" i="1" dirty="0"/>
              <a:t>pero este resultado no se obtiene en un momento.  La justificación se efectúa instantáneamente, cuando el pecador arrepentido acepta el perdón de Dios; pero la santificación es la obra continua de la gracia, “No es obra de un momento, una hora, o un día, sino de toda la vida” </a:t>
            </a:r>
            <a:r>
              <a:rPr lang="es-CO" i="1" dirty="0">
                <a:solidFill>
                  <a:srgbClr val="FF0000"/>
                </a:solidFill>
              </a:rPr>
              <a:t>(HAP 447). </a:t>
            </a:r>
          </a:p>
          <a:p>
            <a:pPr marL="0" indent="0" algn="ctr">
              <a:buNone/>
            </a:pPr>
            <a:r>
              <a:rPr lang="es-CO" i="1" dirty="0"/>
              <a:t>   </a:t>
            </a:r>
            <a:r>
              <a:rPr lang="es-CO" b="1" i="1" u="sng" dirty="0"/>
              <a:t>Apartéis</a:t>
            </a:r>
            <a:r>
              <a:rPr lang="es-CO" i="1" dirty="0"/>
              <a:t>. Quiere decir: “separarse de”, “abstenerse”.  Dios espera que el cristiano se aparte del pecado y no se exponga a la tentación. </a:t>
            </a:r>
            <a:r>
              <a:rPr lang="es-CO" i="1" dirty="0">
                <a:solidFill>
                  <a:srgbClr val="FF0000"/>
                </a:solidFill>
              </a:rPr>
              <a:t>1Cor.6:18). </a:t>
            </a:r>
          </a:p>
          <a:p>
            <a:endParaRPr lang="es-CO" dirty="0"/>
          </a:p>
        </p:txBody>
      </p:sp>
    </p:spTree>
    <p:extLst>
      <p:ext uri="{BB962C8B-B14F-4D97-AF65-F5344CB8AC3E}">
        <p14:creationId xmlns:p14="http://schemas.microsoft.com/office/powerpoint/2010/main" val="1775754397"/>
      </p:ext>
    </p:extLst>
  </p:cSld>
  <p:clrMapOvr>
    <a:masterClrMapping/>
  </p:clrMapOvr>
  <p:transition spd="slow">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accent3">
              <a:lumMod val="20000"/>
              <a:lumOff val="80000"/>
            </a:schemeClr>
          </a:solidFill>
          <a:effectLst>
            <a:glow rad="101600">
              <a:srgbClr val="002060">
                <a:alpha val="60000"/>
              </a:srgbClr>
            </a:glow>
          </a:effectLst>
        </p:spPr>
        <p:txBody>
          <a:bodyPr>
            <a:normAutofit/>
          </a:bodyPr>
          <a:lstStyle/>
          <a:p>
            <a:pPr marL="0" indent="0" algn="ctr">
              <a:buNone/>
            </a:pPr>
            <a:r>
              <a:rPr lang="es-CO" b="1" dirty="0">
                <a:solidFill>
                  <a:srgbClr val="FF0000"/>
                </a:solidFill>
              </a:rPr>
              <a:t>Efesios 6:5-8</a:t>
            </a:r>
          </a:p>
          <a:p>
            <a:pPr marL="0" indent="0" algn="ctr">
              <a:buNone/>
            </a:pPr>
            <a:r>
              <a:rPr lang="es-CO" dirty="0"/>
              <a:t> </a:t>
            </a:r>
            <a:r>
              <a:rPr lang="es-CO" sz="2800" i="1" dirty="0">
                <a:latin typeface="Agency FB" panose="020B0503020202020204" pitchFamily="34" charset="0"/>
              </a:rPr>
              <a:t>Siervos, obedeced a los que son vuestros amos en la tierra con temor y temblor, con sinceridad de corazón, como a Cristo; 6 no sirviendo sólo cuando se os esté mirando, como los que quieren quedar bien con los hombres, sino como siervos de Cristo, </a:t>
            </a:r>
            <a:r>
              <a:rPr lang="es-CO" sz="2800" i="1" u="sng" dirty="0">
                <a:latin typeface="Agency FB" panose="020B0503020202020204" pitchFamily="34" charset="0"/>
              </a:rPr>
              <a:t>haciendo la voluntad de Dios con ánimo</a:t>
            </a:r>
            <a:r>
              <a:rPr lang="es-CO" sz="2800" i="1" dirty="0">
                <a:latin typeface="Agency FB" panose="020B0503020202020204" pitchFamily="34" charset="0"/>
              </a:rPr>
              <a:t>. 7 Servid de buena voluntad, como al Señor, no como a los hombres, 8 sabiendo que el bien que haga cada uno, eso recibirá de parte del Señor, sea siervo o libre.</a:t>
            </a:r>
          </a:p>
          <a:p>
            <a:pPr marL="0" indent="0" algn="ctr">
              <a:buNone/>
            </a:pPr>
            <a:r>
              <a:rPr lang="es-CO" dirty="0"/>
              <a:t> </a:t>
            </a:r>
          </a:p>
          <a:p>
            <a:pPr marL="0" indent="0" algn="ctr">
              <a:buNone/>
            </a:pPr>
            <a:r>
              <a:rPr lang="es-CO" dirty="0"/>
              <a:t>Cuando se cumple la voluntad de Dios, hasta las tareas más humildes son dignas si se hacen “de corazón” </a:t>
            </a:r>
            <a:r>
              <a:rPr lang="es-CO" dirty="0">
                <a:solidFill>
                  <a:srgbClr val="FF0000"/>
                </a:solidFill>
              </a:rPr>
              <a:t>(Col.3:23). </a:t>
            </a:r>
          </a:p>
          <a:p>
            <a:endParaRPr lang="es-CO" dirty="0"/>
          </a:p>
        </p:txBody>
      </p:sp>
    </p:spTree>
    <p:extLst>
      <p:ext uri="{BB962C8B-B14F-4D97-AF65-F5344CB8AC3E}">
        <p14:creationId xmlns:p14="http://schemas.microsoft.com/office/powerpoint/2010/main" val="13206613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92688"/>
          </a:xfrm>
          <a:solidFill>
            <a:schemeClr val="accent2">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sz="3600" b="1" dirty="0">
                <a:solidFill>
                  <a:srgbClr val="FF0000"/>
                </a:solidFill>
              </a:rPr>
              <a:t>Efesios 5: 15-17</a:t>
            </a:r>
          </a:p>
          <a:p>
            <a:pPr marL="0" indent="0" algn="ctr">
              <a:buNone/>
            </a:pPr>
            <a:r>
              <a:rPr lang="es-CO" sz="3600" b="1" dirty="0">
                <a:solidFill>
                  <a:srgbClr val="FF0000"/>
                </a:solidFill>
              </a:rPr>
              <a:t> </a:t>
            </a:r>
            <a:r>
              <a:rPr lang="es-CO" sz="2800" i="1" dirty="0">
                <a:latin typeface="Agency FB" panose="020B0503020202020204" pitchFamily="34" charset="0"/>
              </a:rPr>
              <a:t>Mirad, pues, con cuidado, cómo os comportáis; no como imprudentes sino como prudentes, 16 redimiendo el tiempo, porque los días son malos. 17 Por tanto, no seáis insensatos, </a:t>
            </a:r>
            <a:r>
              <a:rPr lang="es-CO" sz="2800" i="1" u="sng" dirty="0">
                <a:latin typeface="Agency FB" panose="020B0503020202020204" pitchFamily="34" charset="0"/>
              </a:rPr>
              <a:t>sino comprended cuál es la voluntad del Señor</a:t>
            </a:r>
            <a:r>
              <a:rPr lang="es-CO" sz="2800" i="1" dirty="0">
                <a:latin typeface="Agency FB" panose="020B0503020202020204" pitchFamily="34" charset="0"/>
              </a:rPr>
              <a:t>.</a:t>
            </a:r>
          </a:p>
          <a:p>
            <a:pPr marL="0" indent="0" algn="ctr">
              <a:buNone/>
            </a:pPr>
            <a:endParaRPr lang="es-CO" sz="2800" i="1" dirty="0"/>
          </a:p>
          <a:p>
            <a:pPr marL="0" indent="0" algn="ctr">
              <a:buNone/>
            </a:pPr>
            <a:r>
              <a:rPr lang="es-CO" sz="2800" i="1" dirty="0"/>
              <a:t>“</a:t>
            </a:r>
            <a:r>
              <a:rPr lang="es-CO" sz="2800" i="1" u="sng" dirty="0"/>
              <a:t>Con cuidado</a:t>
            </a:r>
            <a:r>
              <a:rPr lang="es-CO" sz="2800" i="1" dirty="0"/>
              <a:t>”, quiere decir con “diligencia”. También quiere decir con “exactitud”, “esmeradamente”, “Mirad atentamente cómo vivís”.  Se insta al creyente a seguir un curso de acción </a:t>
            </a:r>
            <a:r>
              <a:rPr lang="es-CO" sz="2800" i="1" u="sng" dirty="0"/>
              <a:t>disciplinado</a:t>
            </a:r>
            <a:r>
              <a:rPr lang="es-CO" sz="2800" i="1" dirty="0"/>
              <a:t>, haciendo todo lo posible para resistir las tentaciones que lo rodean. </a:t>
            </a:r>
          </a:p>
          <a:p>
            <a:endParaRPr lang="es-CO" dirty="0"/>
          </a:p>
        </p:txBody>
      </p:sp>
    </p:spTree>
    <p:extLst>
      <p:ext uri="{BB962C8B-B14F-4D97-AF65-F5344CB8AC3E}">
        <p14:creationId xmlns:p14="http://schemas.microsoft.com/office/powerpoint/2010/main" val="3296267089"/>
      </p:ext>
    </p:extLst>
  </p:cSld>
  <p:clrMapOvr>
    <a:masterClrMapping/>
  </p:clrMapOvr>
  <p:transition spd="slow">
    <p:wheel spokes="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a:solidFill>
            <a:schemeClr val="accent4">
              <a:lumMod val="20000"/>
              <a:lumOff val="80000"/>
            </a:schemeClr>
          </a:solidFill>
          <a:effectLst>
            <a:glow rad="101600">
              <a:srgbClr val="C00000">
                <a:alpha val="60000"/>
              </a:srgbClr>
            </a:glow>
          </a:effectLst>
        </p:spPr>
        <p:txBody>
          <a:bodyPr>
            <a:normAutofit fontScale="77500" lnSpcReduction="20000"/>
          </a:bodyPr>
          <a:lstStyle/>
          <a:p>
            <a:pPr marL="0" indent="0">
              <a:buNone/>
            </a:pPr>
            <a:r>
              <a:rPr lang="es-CO" dirty="0"/>
              <a:t>También el texto sagrado dice: “</a:t>
            </a:r>
            <a:r>
              <a:rPr lang="es-CO" b="1" dirty="0"/>
              <a:t>Aprovechando el tiempo</a:t>
            </a:r>
            <a:r>
              <a:rPr lang="es-CO" dirty="0"/>
              <a:t>”. El cristiano tiene el privilegio y la obligación de aprovechar cada momento para cumplir todo propósito noble y elevado. Redimir el tiempo es más que no ocuparse en actividades ociosas o frívolas. Una persona no es buena sencillamente porque no es mala. </a:t>
            </a:r>
          </a:p>
          <a:p>
            <a:pPr marL="0" indent="0">
              <a:buNone/>
            </a:pPr>
            <a:endParaRPr lang="es-CO" dirty="0"/>
          </a:p>
          <a:p>
            <a:pPr marL="400050" lvl="1" indent="0">
              <a:buNone/>
            </a:pPr>
            <a:r>
              <a:rPr lang="es-CO" dirty="0"/>
              <a:t>Como Jesús, debemos sentirnos impulsados a identificarnos con “</a:t>
            </a:r>
            <a:r>
              <a:rPr lang="es-CO" b="1" dirty="0">
                <a:latin typeface="Agency FB" panose="020B0503020202020204" pitchFamily="34" charset="0"/>
              </a:rPr>
              <a:t>los negocios</a:t>
            </a:r>
            <a:r>
              <a:rPr lang="es-CO" dirty="0"/>
              <a:t>” de nuestro Padre como lo dice </a:t>
            </a:r>
            <a:r>
              <a:rPr lang="es-CO" dirty="0">
                <a:solidFill>
                  <a:srgbClr val="FF0000"/>
                </a:solidFill>
              </a:rPr>
              <a:t>(Luc.2:49), </a:t>
            </a:r>
            <a:r>
              <a:rPr lang="es-CO" dirty="0"/>
              <a:t>buscando activamente oportunidades para hacer él bien </a:t>
            </a:r>
            <a:r>
              <a:rPr lang="es-CO" dirty="0">
                <a:solidFill>
                  <a:srgbClr val="FF0000"/>
                </a:solidFill>
              </a:rPr>
              <a:t>(Mat.5:44).  </a:t>
            </a:r>
            <a:r>
              <a:rPr lang="es-CO" dirty="0"/>
              <a:t>En la parábola del mayordomo infiel Jesús destacó la diligencia y sabiduría de los comerciantes del mundo al hacer sus negocios, como un ejemplo para los hijos de luz.  </a:t>
            </a:r>
            <a:r>
              <a:rPr lang="es-CO" dirty="0">
                <a:solidFill>
                  <a:srgbClr val="FF0000"/>
                </a:solidFill>
              </a:rPr>
              <a:t>(Ver Luc.16:1-12). </a:t>
            </a:r>
          </a:p>
          <a:p>
            <a:endParaRPr lang="es-CO" dirty="0"/>
          </a:p>
          <a:p>
            <a:pPr marL="400050" lvl="1" indent="0">
              <a:buNone/>
            </a:pPr>
            <a:r>
              <a:rPr lang="es-CO" dirty="0"/>
              <a:t>Los días son malos. La necesidad de echar mano de cada oportunidad que se presenta es evidente cuando se considera que la vida está continuamente expuesta a toda clase de males, no solamente del mal moral prevaleciente sino también de enfermedad, persecución, y sufrimiento, lo cual priva al cristiano de muchas oportunidades de servicio </a:t>
            </a:r>
            <a:r>
              <a:rPr lang="es-CO" dirty="0">
                <a:solidFill>
                  <a:srgbClr val="FF0000"/>
                </a:solidFill>
              </a:rPr>
              <a:t>(Ver Ecl.12:1). </a:t>
            </a:r>
          </a:p>
        </p:txBody>
      </p:sp>
    </p:spTree>
    <p:extLst>
      <p:ext uri="{BB962C8B-B14F-4D97-AF65-F5344CB8AC3E}">
        <p14:creationId xmlns:p14="http://schemas.microsoft.com/office/powerpoint/2010/main" val="2061526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832648"/>
          </a:xfrm>
          <a:solidFill>
            <a:schemeClr val="bg1"/>
          </a:solidFill>
          <a:effectLst>
            <a:glow rad="101600">
              <a:srgbClr val="C00000">
                <a:alpha val="60000"/>
              </a:srgbClr>
            </a:glow>
          </a:effectLst>
        </p:spPr>
        <p:txBody>
          <a:bodyPr>
            <a:normAutofit/>
          </a:bodyPr>
          <a:lstStyle/>
          <a:p>
            <a:pPr marL="0" indent="0">
              <a:buNone/>
            </a:pPr>
            <a:endParaRPr lang="es-CO" dirty="0"/>
          </a:p>
          <a:p>
            <a:pPr marL="0" indent="0">
              <a:buNone/>
            </a:pPr>
            <a:r>
              <a:rPr lang="es-CO" dirty="0"/>
              <a:t>Queridos hermanos, </a:t>
            </a:r>
            <a:r>
              <a:rPr lang="es-CO" dirty="0">
                <a:solidFill>
                  <a:srgbClr val="FF0000"/>
                </a:solidFill>
              </a:rPr>
              <a:t>el conocer la voluntad del Señor debe ser el blanco supremo del creyente</a:t>
            </a:r>
            <a:r>
              <a:rPr lang="es-CO" dirty="0"/>
              <a:t> como lo dice </a:t>
            </a:r>
            <a:r>
              <a:rPr lang="es-CO" dirty="0">
                <a:solidFill>
                  <a:srgbClr val="FF0000"/>
                </a:solidFill>
              </a:rPr>
              <a:t>(Juan 7:17).  </a:t>
            </a:r>
          </a:p>
          <a:p>
            <a:pPr marL="0" indent="0">
              <a:buNone/>
            </a:pPr>
            <a:endParaRPr lang="es-CO" dirty="0"/>
          </a:p>
          <a:p>
            <a:pPr marL="0" indent="0">
              <a:buNone/>
            </a:pPr>
            <a:r>
              <a:rPr lang="es-CO" dirty="0"/>
              <a:t>La mente transformada no sólo posee la capacidad de entender la voluntad de Dios, sino también la intuición divinamente implantada por la cual puede comprobar “</a:t>
            </a:r>
            <a:r>
              <a:rPr lang="es-CO" dirty="0">
                <a:latin typeface="Agency FB" panose="020B0503020202020204" pitchFamily="34" charset="0"/>
              </a:rPr>
              <a:t>cuál sea la buena voluntad de Dios, agradable y perfecta</a:t>
            </a:r>
            <a:r>
              <a:rPr lang="es-CO" dirty="0"/>
              <a:t>” </a:t>
            </a:r>
            <a:r>
              <a:rPr lang="es-CO" dirty="0">
                <a:solidFill>
                  <a:srgbClr val="FF0000"/>
                </a:solidFill>
              </a:rPr>
              <a:t>(Rom.12:2). </a:t>
            </a:r>
          </a:p>
        </p:txBody>
      </p:sp>
    </p:spTree>
    <p:extLst>
      <p:ext uri="{BB962C8B-B14F-4D97-AF65-F5344CB8AC3E}">
        <p14:creationId xmlns:p14="http://schemas.microsoft.com/office/powerpoint/2010/main" val="1286588521"/>
      </p:ext>
    </p:extLst>
  </p:cSld>
  <p:clrMapOvr>
    <a:masterClrMapping/>
  </p:clrMapOvr>
  <p:transition spd="slow">
    <p:wheel spokes="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a:solidFill>
            <a:schemeClr val="bg2">
              <a:lumMod val="90000"/>
            </a:schemeClr>
          </a:solidFill>
          <a:effectLst>
            <a:glow rad="228600">
              <a:schemeClr val="accent2">
                <a:satMod val="175000"/>
                <a:alpha val="40000"/>
              </a:schemeClr>
            </a:glow>
          </a:effectLst>
        </p:spPr>
        <p:txBody>
          <a:bodyPr>
            <a:normAutofit fontScale="77500" lnSpcReduction="20000"/>
          </a:bodyPr>
          <a:lstStyle/>
          <a:p>
            <a:pPr marL="0" indent="0" algn="ctr">
              <a:buNone/>
            </a:pPr>
            <a:r>
              <a:rPr lang="es-CO" b="1" dirty="0">
                <a:solidFill>
                  <a:srgbClr val="FF0000"/>
                </a:solidFill>
              </a:rPr>
              <a:t>Efe.1:11.</a:t>
            </a:r>
          </a:p>
          <a:p>
            <a:pPr marL="0" indent="0" algn="ctr">
              <a:buNone/>
            </a:pPr>
            <a:r>
              <a:rPr lang="es-CO" b="1" dirty="0">
                <a:solidFill>
                  <a:srgbClr val="FF0000"/>
                </a:solidFill>
              </a:rPr>
              <a:t> </a:t>
            </a:r>
            <a:r>
              <a:rPr lang="es-CO" sz="2800" i="1" dirty="0">
                <a:latin typeface="Agency FB" panose="020B0503020202020204" pitchFamily="34" charset="0"/>
              </a:rPr>
              <a:t>En él también recibimos herencia, habiendo sido predestinados según el propósito de aquel que realiza todas las cosas conforme al consejo de su voluntad</a:t>
            </a:r>
          </a:p>
          <a:p>
            <a:pPr marL="0" indent="0" algn="ctr">
              <a:buNone/>
            </a:pPr>
            <a:r>
              <a:rPr lang="es-CO" sz="2800" i="1" dirty="0">
                <a:latin typeface="Agency FB" panose="020B0503020202020204" pitchFamily="34" charset="0"/>
              </a:rPr>
              <a:t>Habiendo sido predestinados. </a:t>
            </a:r>
          </a:p>
          <a:p>
            <a:pPr marL="0" indent="0" algn="ctr">
              <a:buNone/>
            </a:pPr>
            <a:r>
              <a:rPr lang="es-CO" sz="2800" i="1" dirty="0">
                <a:latin typeface="Agency FB" panose="020B0503020202020204" pitchFamily="34" charset="0"/>
              </a:rPr>
              <a:t>  </a:t>
            </a:r>
            <a:r>
              <a:rPr lang="es-CO" sz="3100" i="1" dirty="0"/>
              <a:t>“Predestinar”, quiere decir: “determinar de antemano”, “predefinir” como lo dice </a:t>
            </a:r>
            <a:r>
              <a:rPr lang="es-CO" sz="3100" i="1" dirty="0">
                <a:solidFill>
                  <a:srgbClr val="FF0000"/>
                </a:solidFill>
              </a:rPr>
              <a:t>(Efe.1:4-5).  </a:t>
            </a:r>
            <a:r>
              <a:rPr lang="es-CO" sz="3100" i="1" dirty="0"/>
              <a:t>El apóstol menciona nuevamente la predestinación, probablemente con el propósito de recordarnos que la herencia no se obtiene por accidente o casualidad, sino que está en armonía con el propósito que Dios predeterminó, antes de crearnos.</a:t>
            </a:r>
          </a:p>
          <a:p>
            <a:pPr marL="0" indent="0" algn="ctr">
              <a:buNone/>
            </a:pPr>
            <a:r>
              <a:rPr lang="es-CO" sz="3100" i="1" dirty="0"/>
              <a:t> </a:t>
            </a:r>
            <a:r>
              <a:rPr lang="es-CO" sz="3600" b="1" i="1" dirty="0"/>
              <a:t>Designio de su voluntad. </a:t>
            </a:r>
            <a:endParaRPr lang="es-CO" sz="3100" b="1" i="1" dirty="0"/>
          </a:p>
          <a:p>
            <a:pPr marL="0" indent="0" algn="ctr">
              <a:buNone/>
            </a:pPr>
            <a:r>
              <a:rPr lang="es-CO" sz="3100" i="1" dirty="0"/>
              <a:t>  El hecho de que Dios actúe de acuerdo con su voluntad y no de acuerdo con la del hombre, proporciona seguridad, pues la voluntad humana es voluble e impredecible.  Los hombres desafían o cuestionan los actos de Dios hasta atreverse a atribuirle la misma </a:t>
            </a:r>
            <a:r>
              <a:rPr lang="es-CO" sz="3100" b="1" i="1" dirty="0"/>
              <a:t>mutabilidad</a:t>
            </a:r>
            <a:r>
              <a:rPr lang="es-CO" sz="3100" i="1" dirty="0"/>
              <a:t> propia del género humano, olvidando que cada acto divino está respaldado por la perfección y el amor infinito de Dios.  </a:t>
            </a:r>
            <a:r>
              <a:rPr lang="es-CO" sz="3100" i="1" u="sng" dirty="0"/>
              <a:t>El Altísimo no actúa bajo presión o necesidad, pues posee sabiduría y amor infinitos y voluntad soberana. </a:t>
            </a:r>
          </a:p>
          <a:p>
            <a:endParaRPr lang="es-CO" dirty="0"/>
          </a:p>
        </p:txBody>
      </p:sp>
    </p:spTree>
    <p:extLst>
      <p:ext uri="{BB962C8B-B14F-4D97-AF65-F5344CB8AC3E}">
        <p14:creationId xmlns:p14="http://schemas.microsoft.com/office/powerpoint/2010/main" val="26633874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498178"/>
          </a:xfrm>
          <a:solidFill>
            <a:schemeClr val="bg2">
              <a:lumMod val="90000"/>
            </a:schemeClr>
          </a:solidFill>
          <a:effectLst>
            <a:glow rad="228600">
              <a:schemeClr val="accent2">
                <a:satMod val="175000"/>
                <a:alpha val="40000"/>
              </a:schemeClr>
            </a:glow>
          </a:effectLst>
        </p:spPr>
        <p:txBody>
          <a:bodyPr>
            <a:normAutofit fontScale="90000"/>
          </a:bodyPr>
          <a:lstStyle/>
          <a:p>
            <a:r>
              <a:rPr lang="es-CO" sz="3100" b="1" i="1" dirty="0">
                <a:effectLst>
                  <a:outerShdw blurRad="38100" dist="38100" dir="2700000" algn="tl">
                    <a:srgbClr val="000000">
                      <a:alpha val="43137"/>
                    </a:srgbClr>
                  </a:outerShdw>
                </a:effectLst>
              </a:rPr>
              <a:t>Antes de que Dios nos creara en Adán, tenía el propósito de que fuéramos santos, como Él es santo</a:t>
            </a:r>
            <a:r>
              <a:rPr lang="es-CO" b="1" i="1" dirty="0">
                <a:effectLst>
                  <a:outerShdw blurRad="38100" dist="38100" dir="2700000" algn="tl">
                    <a:srgbClr val="000000">
                      <a:alpha val="43137"/>
                    </a:srgbClr>
                  </a:outerShdw>
                </a:effectLst>
              </a:rPr>
              <a:t> </a:t>
            </a:r>
          </a:p>
        </p:txBody>
      </p:sp>
      <p:sp>
        <p:nvSpPr>
          <p:cNvPr id="3" name="Marcador de contenido 2"/>
          <p:cNvSpPr>
            <a:spLocks noGrp="1"/>
          </p:cNvSpPr>
          <p:nvPr>
            <p:ph idx="1"/>
          </p:nvPr>
        </p:nvSpPr>
        <p:spPr>
          <a:xfrm>
            <a:off x="457200" y="5013176"/>
            <a:ext cx="8229600" cy="1656184"/>
          </a:xfrm>
          <a:solidFill>
            <a:schemeClr val="bg2">
              <a:lumMod val="90000"/>
            </a:schemeClr>
          </a:solidFill>
          <a:effectLst>
            <a:glow rad="228600">
              <a:schemeClr val="accent2">
                <a:satMod val="175000"/>
                <a:alpha val="40000"/>
              </a:schemeClr>
            </a:glow>
          </a:effectLst>
        </p:spPr>
        <p:txBody>
          <a:bodyPr>
            <a:normAutofit fontScale="85000" lnSpcReduction="10000"/>
          </a:bodyPr>
          <a:lstStyle/>
          <a:p>
            <a:pPr marL="0" indent="0" algn="ctr">
              <a:buNone/>
            </a:pPr>
            <a:r>
              <a:rPr lang="es-CO" b="1" dirty="0"/>
              <a:t>Pero cuando nos separamos de Dios, en Adán, rechazando su Santa Voluntad, Cristo niño a buscarnos donde estamos, y en la forma que estamos, para hacernos sus hijos nuevamente. </a:t>
            </a:r>
            <a:r>
              <a:rPr lang="es-CO" b="1" dirty="0">
                <a:solidFill>
                  <a:srgbClr val="FF0000"/>
                </a:solidFill>
              </a:rPr>
              <a:t>(Ver Luc.19:10).</a:t>
            </a:r>
          </a:p>
        </p:txBody>
      </p:sp>
      <p:pic>
        <p:nvPicPr>
          <p:cNvPr id="5" name="Imagen 4"/>
          <p:cNvPicPr>
            <a:picLocks noChangeAspect="1"/>
          </p:cNvPicPr>
          <p:nvPr/>
        </p:nvPicPr>
        <p:blipFill>
          <a:blip r:embed="rId2"/>
          <a:stretch>
            <a:fillRect/>
          </a:stretch>
        </p:blipFill>
        <p:spPr>
          <a:xfrm>
            <a:off x="457200" y="2204864"/>
            <a:ext cx="2746648" cy="2508869"/>
          </a:xfrm>
          <a:prstGeom prst="rect">
            <a:avLst/>
          </a:prstGeom>
        </p:spPr>
      </p:pic>
      <p:pic>
        <p:nvPicPr>
          <p:cNvPr id="6" name="Imagen 5"/>
          <p:cNvPicPr>
            <a:picLocks noChangeAspect="1"/>
          </p:cNvPicPr>
          <p:nvPr/>
        </p:nvPicPr>
        <p:blipFill>
          <a:blip r:embed="rId3"/>
          <a:stretch>
            <a:fillRect/>
          </a:stretch>
        </p:blipFill>
        <p:spPr>
          <a:xfrm>
            <a:off x="6156176" y="2204864"/>
            <a:ext cx="2530624" cy="2508871"/>
          </a:xfrm>
          <a:prstGeom prst="rect">
            <a:avLst/>
          </a:prstGeom>
        </p:spPr>
      </p:pic>
      <p:pic>
        <p:nvPicPr>
          <p:cNvPr id="7" name="Imagen 6"/>
          <p:cNvPicPr>
            <a:picLocks noChangeAspect="1"/>
          </p:cNvPicPr>
          <p:nvPr/>
        </p:nvPicPr>
        <p:blipFill>
          <a:blip r:embed="rId4"/>
          <a:stretch>
            <a:fillRect/>
          </a:stretch>
        </p:blipFill>
        <p:spPr>
          <a:xfrm>
            <a:off x="3148012" y="2204865"/>
            <a:ext cx="2887028" cy="2508870"/>
          </a:xfrm>
          <a:prstGeom prst="rect">
            <a:avLst/>
          </a:prstGeom>
        </p:spPr>
      </p:pic>
    </p:spTree>
    <p:extLst>
      <p:ext uri="{BB962C8B-B14F-4D97-AF65-F5344CB8AC3E}">
        <p14:creationId xmlns:p14="http://schemas.microsoft.com/office/powerpoint/2010/main" val="322325121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solidFill>
            <a:schemeClr val="accent4">
              <a:lumMod val="20000"/>
              <a:lumOff val="80000"/>
            </a:schemeClr>
          </a:solidFill>
          <a:effectLst>
            <a:glow rad="228600">
              <a:schemeClr val="accent1">
                <a:satMod val="175000"/>
                <a:alpha val="40000"/>
              </a:schemeClr>
            </a:glow>
          </a:effectLst>
        </p:spPr>
        <p:txBody>
          <a:bodyPr>
            <a:normAutofit fontScale="77500" lnSpcReduction="20000"/>
          </a:bodyPr>
          <a:lstStyle/>
          <a:p>
            <a:pPr marL="0" indent="0" algn="ctr">
              <a:buNone/>
            </a:pPr>
            <a:r>
              <a:rPr lang="es-CO" sz="3600" dirty="0">
                <a:solidFill>
                  <a:srgbClr val="FF0000"/>
                </a:solidFill>
              </a:rPr>
              <a:t>Job.42:2</a:t>
            </a:r>
          </a:p>
          <a:p>
            <a:pPr marL="0" indent="0" algn="ctr">
              <a:buNone/>
            </a:pPr>
            <a:r>
              <a:rPr lang="es-CO" i="1" dirty="0">
                <a:latin typeface="Agency FB" panose="020B0503020202020204" pitchFamily="34" charset="0"/>
              </a:rPr>
              <a:t>Reconozco que tú todo lo puedes, y que no hay plan que te sea irrealizable.</a:t>
            </a:r>
          </a:p>
          <a:p>
            <a:pPr marL="0" indent="0" algn="ctr">
              <a:buNone/>
            </a:pPr>
            <a:endParaRPr lang="es-CO" i="1" dirty="0">
              <a:latin typeface="Agency FB" panose="020B0503020202020204" pitchFamily="34" charset="0"/>
            </a:endParaRPr>
          </a:p>
          <a:p>
            <a:pPr marL="0" indent="0" algn="ctr">
              <a:buNone/>
            </a:pPr>
            <a:r>
              <a:rPr lang="es-CO" i="1" dirty="0">
                <a:latin typeface="Agency FB" panose="020B0503020202020204" pitchFamily="34" charset="0"/>
              </a:rPr>
              <a:t>“</a:t>
            </a:r>
            <a:r>
              <a:rPr lang="es-CO" sz="3600" b="1" i="1" dirty="0"/>
              <a:t>Todo lo puedes</a:t>
            </a:r>
            <a:r>
              <a:rPr lang="es-CO" i="1" dirty="0"/>
              <a:t>”</a:t>
            </a:r>
          </a:p>
          <a:p>
            <a:pPr marL="0" indent="0" algn="ctr">
              <a:buNone/>
            </a:pPr>
            <a:r>
              <a:rPr lang="es-CO" dirty="0"/>
              <a:t>Job reconoce la </a:t>
            </a:r>
            <a:r>
              <a:rPr lang="es-CO" b="1" dirty="0"/>
              <a:t>omnipotencia</a:t>
            </a:r>
            <a:r>
              <a:rPr lang="es-CO" dirty="0"/>
              <a:t> de Dios.</a:t>
            </a:r>
          </a:p>
          <a:p>
            <a:pPr marL="0" indent="0" algn="ctr">
              <a:buNone/>
            </a:pPr>
            <a:r>
              <a:rPr lang="es-CO" dirty="0"/>
              <a:t>Job, ya para concluir los siete años de prueba, y sin haber pronunciado una palabra contra Dios, Job, ese hombre tan rico, “que era intachable y recto, temeroso de Dios y apartado del mal. Dice: “</a:t>
            </a:r>
            <a:r>
              <a:rPr lang="es-CO" b="1" dirty="0"/>
              <a:t>reconozco que todo lo puedes</a:t>
            </a:r>
            <a:r>
              <a:rPr lang="es-CO" dirty="0"/>
              <a:t>”. </a:t>
            </a:r>
          </a:p>
          <a:p>
            <a:pPr marL="0" indent="0" algn="ctr">
              <a:buNone/>
            </a:pPr>
            <a:r>
              <a:rPr lang="es-CO" dirty="0"/>
              <a:t>   </a:t>
            </a:r>
          </a:p>
          <a:p>
            <a:pPr marL="0" indent="0" algn="ctr">
              <a:buNone/>
            </a:pPr>
            <a:endParaRPr lang="es-CO" dirty="0"/>
          </a:p>
          <a:p>
            <a:pPr marL="0" indent="0" algn="ctr">
              <a:buNone/>
            </a:pPr>
            <a:r>
              <a:rPr lang="es-CO" dirty="0"/>
              <a:t>“</a:t>
            </a:r>
            <a:r>
              <a:rPr lang="es-CO" sz="3600" b="1" dirty="0">
                <a:latin typeface="Agency FB" panose="020B0503020202020204" pitchFamily="34" charset="0"/>
              </a:rPr>
              <a:t>No hay nada que se esconda de ti</a:t>
            </a:r>
            <a:r>
              <a:rPr lang="es-CO" dirty="0"/>
              <a:t>”. </a:t>
            </a:r>
          </a:p>
          <a:p>
            <a:pPr marL="0" indent="0" algn="ctr">
              <a:buNone/>
            </a:pPr>
            <a:r>
              <a:rPr lang="es-CO" dirty="0"/>
              <a:t>    Job reconoce la </a:t>
            </a:r>
            <a:r>
              <a:rPr lang="es-CO" b="1" dirty="0"/>
              <a:t>omnisciencia</a:t>
            </a:r>
            <a:r>
              <a:rPr lang="es-CO" dirty="0"/>
              <a:t> de Dios, como dice </a:t>
            </a:r>
            <a:r>
              <a:rPr lang="es-CO" dirty="0">
                <a:solidFill>
                  <a:srgbClr val="FF0000"/>
                </a:solidFill>
              </a:rPr>
              <a:t>Sal.44:21</a:t>
            </a:r>
            <a:r>
              <a:rPr lang="es-CO" dirty="0"/>
              <a:t>. </a:t>
            </a:r>
            <a:r>
              <a:rPr lang="es-CO" dirty="0">
                <a:latin typeface="Agency FB" panose="020B0503020202020204" pitchFamily="34" charset="0"/>
              </a:rPr>
              <a:t>“¿no averiguaría esto Dios, quien conoce los secretos del corazón?”</a:t>
            </a:r>
          </a:p>
          <a:p>
            <a:pPr marL="0" indent="0" algn="ctr">
              <a:buNone/>
            </a:pPr>
            <a:r>
              <a:rPr lang="es-CO" dirty="0">
                <a:solidFill>
                  <a:srgbClr val="FF0000"/>
                </a:solidFill>
              </a:rPr>
              <a:t>Sal.139:2</a:t>
            </a:r>
            <a:r>
              <a:rPr lang="es-CO" dirty="0"/>
              <a:t>. “</a:t>
            </a:r>
            <a:r>
              <a:rPr lang="es-CO" dirty="0">
                <a:latin typeface="Agency FB" panose="020B0503020202020204" pitchFamily="34" charset="0"/>
              </a:rPr>
              <a:t>Tú conoces cuando me siento y cuando me levanto; desde lejos entiendes mi pensamiento</a:t>
            </a:r>
            <a:r>
              <a:rPr lang="es-CO" dirty="0"/>
              <a:t>”. </a:t>
            </a:r>
          </a:p>
          <a:p>
            <a:endParaRPr lang="es-CO" dirty="0"/>
          </a:p>
        </p:txBody>
      </p:sp>
    </p:spTree>
    <p:extLst>
      <p:ext uri="{BB962C8B-B14F-4D97-AF65-F5344CB8AC3E}">
        <p14:creationId xmlns:p14="http://schemas.microsoft.com/office/powerpoint/2010/main" val="4054007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accent6">
              <a:lumMod val="20000"/>
              <a:lumOff val="80000"/>
            </a:schemeClr>
          </a:solidFill>
          <a:effectLst>
            <a:glow rad="228600">
              <a:schemeClr val="accent1">
                <a:satMod val="175000"/>
                <a:alpha val="40000"/>
              </a:schemeClr>
            </a:glow>
          </a:effectLst>
        </p:spPr>
        <p:txBody>
          <a:bodyPr>
            <a:normAutofit fontScale="85000" lnSpcReduction="20000"/>
          </a:bodyPr>
          <a:lstStyle/>
          <a:p>
            <a:pPr marL="0" indent="0" algn="ctr">
              <a:buNone/>
            </a:pPr>
            <a:r>
              <a:rPr lang="es-CO" sz="3800" b="1" dirty="0">
                <a:solidFill>
                  <a:srgbClr val="FF0000"/>
                </a:solidFill>
              </a:rPr>
              <a:t>Hechos 4.27,28.</a:t>
            </a:r>
          </a:p>
          <a:p>
            <a:pPr marL="0" indent="0" algn="ctr">
              <a:buNone/>
            </a:pPr>
            <a:r>
              <a:rPr lang="es-CO" dirty="0"/>
              <a:t>“</a:t>
            </a:r>
            <a:r>
              <a:rPr lang="es-CO" dirty="0">
                <a:latin typeface="Agency FB" panose="020B0503020202020204" pitchFamily="34" charset="0"/>
              </a:rPr>
              <a:t>Porque verdaderamente, tanto Herodes como Poncio Pilato con los gentiles y el pueblo de Israel se reunieron en esta ciudad contra tu santo Siervo Jesús, al cual ungiste, 28 para llevar a cabo lo que tu mano y tu consejo habían determinado de antemano que había de ser hecho”.</a:t>
            </a:r>
          </a:p>
          <a:p>
            <a:endParaRPr lang="es-CO" dirty="0"/>
          </a:p>
          <a:p>
            <a:pPr marL="0" indent="0" algn="ctr">
              <a:buNone/>
            </a:pPr>
            <a:r>
              <a:rPr lang="es-CO" dirty="0"/>
              <a:t>Aquí los apóstoles reconocen que los judíos y los romanos, aun en su pecado contra el Hijo de Dios, </a:t>
            </a:r>
            <a:r>
              <a:rPr lang="es-CO" dirty="0">
                <a:solidFill>
                  <a:srgbClr val="FF0000"/>
                </a:solidFill>
              </a:rPr>
              <a:t>habían ayudado a cumplir el propósito que Dios tenía para Cristo en su obra de salvación</a:t>
            </a:r>
            <a:r>
              <a:rPr lang="es-CO" dirty="0"/>
              <a:t>.  En el gobierno de este mundo y en la salvación de las almas se manifiesta la obra de la voluntad divina.  </a:t>
            </a:r>
            <a:r>
              <a:rPr lang="es-CO" dirty="0">
                <a:solidFill>
                  <a:srgbClr val="FF0000"/>
                </a:solidFill>
              </a:rPr>
              <a:t>Esto no excluye el libre albedrío del hombre</a:t>
            </a:r>
            <a:r>
              <a:rPr lang="es-CO" dirty="0"/>
              <a:t>.  La historia, sobre todo la historia sagrada, testifica que la voluntad de cada persona es libre, y que cada uno permanece o cae según la parte que haya desempeñado en el desarrollo del plan de la redención.  </a:t>
            </a:r>
          </a:p>
        </p:txBody>
      </p:sp>
    </p:spTree>
    <p:extLst>
      <p:ext uri="{BB962C8B-B14F-4D97-AF65-F5344CB8AC3E}">
        <p14:creationId xmlns:p14="http://schemas.microsoft.com/office/powerpoint/2010/main" val="2761993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04656"/>
          </a:xfrm>
          <a:solidFill>
            <a:schemeClr val="bg1"/>
          </a:solidFill>
          <a:effectLst>
            <a:glow rad="101600">
              <a:srgbClr val="C00000">
                <a:alpha val="60000"/>
              </a:srgbClr>
            </a:glow>
          </a:effectLst>
        </p:spPr>
        <p:txBody>
          <a:bodyPr>
            <a:normAutofit fontScale="92500" lnSpcReduction="10000"/>
          </a:bodyPr>
          <a:lstStyle/>
          <a:p>
            <a:pPr marL="0" indent="0" algn="ctr">
              <a:buNone/>
            </a:pPr>
            <a:r>
              <a:rPr lang="es-CO" dirty="0">
                <a:solidFill>
                  <a:srgbClr val="FF0000"/>
                </a:solidFill>
              </a:rPr>
              <a:t>Daniel 4:17</a:t>
            </a:r>
            <a:r>
              <a:rPr lang="es-CO" dirty="0"/>
              <a:t>. </a:t>
            </a:r>
            <a:r>
              <a:rPr lang="es-CO" sz="3000" dirty="0">
                <a:latin typeface="Agency FB" panose="020B0503020202020204" pitchFamily="34" charset="0"/>
              </a:rPr>
              <a:t>La sentencia fue por decreto de los vigilantes, y la decisión por la palabra de los santos, para que los vivientes reconozcan que el Altísimo es Señor del reino de los hombres, que lo da a quien quiere y que constituye sobre él al más humilde de los hombres. </a:t>
            </a:r>
            <a:endParaRPr lang="es-CO" dirty="0">
              <a:latin typeface="Agency FB" panose="020B0503020202020204" pitchFamily="34" charset="0"/>
            </a:endParaRPr>
          </a:p>
          <a:p>
            <a:pPr marL="0" indent="0" algn="ctr">
              <a:buNone/>
            </a:pPr>
            <a:endParaRPr lang="es-CO" dirty="0">
              <a:solidFill>
                <a:srgbClr val="FF0000"/>
              </a:solidFill>
            </a:endParaRPr>
          </a:p>
          <a:p>
            <a:pPr marL="0" indent="0" algn="ctr">
              <a:buNone/>
            </a:pPr>
            <a:r>
              <a:rPr lang="es-CO" dirty="0">
                <a:solidFill>
                  <a:srgbClr val="FF0000"/>
                </a:solidFill>
              </a:rPr>
              <a:t>El que se entrega a Dios se esfuerza por cumplir la divina voluntad; pero el que no se rinde a él, descubre que está obrando contra Dios, quien, a pesar de la desobediencia del hombre, cumple su voluntad divina y final</a:t>
            </a:r>
            <a:r>
              <a:rPr lang="es-CO" dirty="0"/>
              <a:t>.  Los rebeldes, los impíos y los desobedientes ayudan a Dios: “</a:t>
            </a:r>
            <a:r>
              <a:rPr lang="es-CO" dirty="0">
                <a:latin typeface="Agency FB" panose="020B0503020202020204" pitchFamily="34" charset="0"/>
              </a:rPr>
              <a:t>Ciertamente la ira del hombre te alabará</a:t>
            </a:r>
            <a:r>
              <a:rPr lang="es-CO" dirty="0"/>
              <a:t>” </a:t>
            </a:r>
            <a:r>
              <a:rPr lang="es-CO" dirty="0">
                <a:solidFill>
                  <a:srgbClr val="FF0000"/>
                </a:solidFill>
              </a:rPr>
              <a:t>(Sal. 76:10). </a:t>
            </a:r>
          </a:p>
          <a:p>
            <a:endParaRPr lang="es-CO" dirty="0"/>
          </a:p>
        </p:txBody>
      </p:sp>
    </p:spTree>
    <p:extLst>
      <p:ext uri="{BB962C8B-B14F-4D97-AF65-F5344CB8AC3E}">
        <p14:creationId xmlns:p14="http://schemas.microsoft.com/office/powerpoint/2010/main" val="3964738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bg1"/>
          </a:solidFill>
          <a:effectLst>
            <a:glow rad="101600">
              <a:srgbClr val="C00000">
                <a:alpha val="60000"/>
              </a:srgbClr>
            </a:glow>
          </a:effectLst>
        </p:spPr>
        <p:txBody>
          <a:bodyPr>
            <a:normAutofit fontScale="92500" lnSpcReduction="20000"/>
          </a:bodyPr>
          <a:lstStyle/>
          <a:p>
            <a:pPr marL="0" indent="0" algn="ctr">
              <a:buNone/>
            </a:pPr>
            <a:r>
              <a:rPr lang="es-CO" b="1" dirty="0">
                <a:solidFill>
                  <a:srgbClr val="FF0000"/>
                </a:solidFill>
              </a:rPr>
              <a:t>1Tim.2:3,4.</a:t>
            </a:r>
          </a:p>
          <a:p>
            <a:pPr marL="0" indent="0" algn="ctr">
              <a:buNone/>
            </a:pPr>
            <a:r>
              <a:rPr lang="es-CO" dirty="0"/>
              <a:t>“</a:t>
            </a:r>
            <a:r>
              <a:rPr lang="es-CO" dirty="0">
                <a:latin typeface="Agency FB" panose="020B0503020202020204" pitchFamily="34" charset="0"/>
              </a:rPr>
              <a:t>Esto es bueno y aceptable delante de Dios nuestro Salvador, 4 quien </a:t>
            </a:r>
            <a:r>
              <a:rPr lang="es-CO" b="1" dirty="0">
                <a:latin typeface="Agency FB" panose="020B0503020202020204" pitchFamily="34" charset="0"/>
              </a:rPr>
              <a:t>quiere</a:t>
            </a:r>
            <a:r>
              <a:rPr lang="es-CO" dirty="0">
                <a:latin typeface="Agency FB" panose="020B0503020202020204" pitchFamily="34" charset="0"/>
              </a:rPr>
              <a:t> que todos los hombres sean salvos y que lleguen al conocimiento de la verdad</a:t>
            </a:r>
            <a:r>
              <a:rPr lang="es-CO" dirty="0"/>
              <a:t>”</a:t>
            </a:r>
          </a:p>
          <a:p>
            <a:pPr marL="0" indent="0" algn="ctr">
              <a:buNone/>
            </a:pPr>
            <a:endParaRPr lang="es-CO" dirty="0"/>
          </a:p>
          <a:p>
            <a:pPr marL="0" indent="0" algn="ctr">
              <a:buNone/>
            </a:pPr>
            <a:r>
              <a:rPr lang="es-CO" b="1" i="1" dirty="0"/>
              <a:t>“Esto”</a:t>
            </a:r>
            <a:r>
              <a:rPr lang="es-CO" dirty="0"/>
              <a:t>. O sea las oraciones y acciones en favor de “todos los hombres”. Como lo dice  </a:t>
            </a:r>
            <a:r>
              <a:rPr lang="es-CO" dirty="0">
                <a:solidFill>
                  <a:srgbClr val="FF0000"/>
                </a:solidFill>
              </a:rPr>
              <a:t>(1Ti.2:1). </a:t>
            </a:r>
          </a:p>
          <a:p>
            <a:pPr marL="0" indent="0" algn="ctr">
              <a:buNone/>
            </a:pPr>
            <a:r>
              <a:rPr lang="es-CO" dirty="0"/>
              <a:t>   </a:t>
            </a:r>
          </a:p>
          <a:p>
            <a:pPr marL="0" indent="0" algn="ctr">
              <a:buNone/>
            </a:pPr>
            <a:r>
              <a:rPr lang="es-CO" b="1" i="1" dirty="0"/>
              <a:t>“Agradable”</a:t>
            </a:r>
            <a:r>
              <a:rPr lang="es-CO" dirty="0"/>
              <a:t>. Quiere decir </a:t>
            </a:r>
            <a:r>
              <a:rPr lang="es-CO" u="sng" dirty="0"/>
              <a:t>Vivir una vida consecuente con el mensaje cristiano</a:t>
            </a:r>
            <a:r>
              <a:rPr lang="es-CO" dirty="0"/>
              <a:t>, en conjunción con un interés ferviente y discreto por el bienestar espiritual y material de “todos los hombres”, quien viva así, cumple con el ideal de Dios para sus hijos. </a:t>
            </a:r>
          </a:p>
          <a:p>
            <a:endParaRPr lang="es-CO" dirty="0">
              <a:solidFill>
                <a:srgbClr val="FF0000"/>
              </a:solidFill>
            </a:endParaRPr>
          </a:p>
          <a:p>
            <a:endParaRPr lang="es-CO" dirty="0"/>
          </a:p>
          <a:p>
            <a:endParaRPr lang="es-CO" dirty="0"/>
          </a:p>
        </p:txBody>
      </p:sp>
    </p:spTree>
    <p:extLst>
      <p:ext uri="{BB962C8B-B14F-4D97-AF65-F5344CB8AC3E}">
        <p14:creationId xmlns:p14="http://schemas.microsoft.com/office/powerpoint/2010/main" val="27412362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solidFill>
            <a:schemeClr val="accent3">
              <a:lumMod val="20000"/>
              <a:lumOff val="80000"/>
            </a:schemeClr>
          </a:solidFill>
          <a:effectLst>
            <a:glow rad="228600">
              <a:schemeClr val="accent1">
                <a:satMod val="175000"/>
                <a:alpha val="40000"/>
              </a:schemeClr>
            </a:glow>
          </a:effectLst>
        </p:spPr>
        <p:txBody>
          <a:bodyPr>
            <a:normAutofit fontScale="85000" lnSpcReduction="20000"/>
          </a:bodyPr>
          <a:lstStyle/>
          <a:p>
            <a:pPr marL="0" indent="0" algn="ctr">
              <a:buNone/>
            </a:pPr>
            <a:r>
              <a:rPr lang="es-CO" dirty="0">
                <a:solidFill>
                  <a:srgbClr val="FF0000"/>
                </a:solidFill>
              </a:rPr>
              <a:t>Juan 6:44.</a:t>
            </a:r>
          </a:p>
          <a:p>
            <a:pPr marL="0" indent="0" algn="ctr">
              <a:buNone/>
            </a:pPr>
            <a:r>
              <a:rPr lang="es-CO" dirty="0"/>
              <a:t>“</a:t>
            </a:r>
            <a:r>
              <a:rPr lang="es-CO" dirty="0">
                <a:latin typeface="Agency FB" panose="020B0503020202020204" pitchFamily="34" charset="0"/>
              </a:rPr>
              <a:t>Nadie puede venir a mí, a menos que el Padre que me envió lo traiga; y yo lo resucitaré en el día final</a:t>
            </a:r>
            <a:r>
              <a:rPr lang="es-CO" dirty="0"/>
              <a:t>”.</a:t>
            </a:r>
          </a:p>
          <a:p>
            <a:endParaRPr lang="es-CO" dirty="0"/>
          </a:p>
          <a:p>
            <a:pPr marL="0" indent="0" algn="ctr">
              <a:buNone/>
            </a:pPr>
            <a:r>
              <a:rPr lang="es-CO" dirty="0"/>
              <a:t>La salvación es esencialmente obra de Dios y no del hombre.  El hombre debe ir a Dios por su propio libre albedrío, pero el que vaya a Dios sólo es posible en vista de que él lo atrae por medio de su amor. </a:t>
            </a:r>
            <a:r>
              <a:rPr lang="es-CO" dirty="0">
                <a:solidFill>
                  <a:srgbClr val="FF0000"/>
                </a:solidFill>
              </a:rPr>
              <a:t>(Jer. 31:3), </a:t>
            </a:r>
            <a:r>
              <a:rPr lang="es-CO" dirty="0"/>
              <a:t>dice: </a:t>
            </a:r>
          </a:p>
          <a:p>
            <a:pPr marL="0" indent="0" algn="ctr">
              <a:buNone/>
            </a:pPr>
            <a:endParaRPr lang="es-CO" dirty="0"/>
          </a:p>
          <a:p>
            <a:pPr marL="0" indent="0" algn="ctr">
              <a:buNone/>
            </a:pPr>
            <a:r>
              <a:rPr lang="es-CO" dirty="0"/>
              <a:t>“</a:t>
            </a:r>
            <a:r>
              <a:rPr lang="es-CO" dirty="0">
                <a:latin typeface="Agency FB" panose="020B0503020202020204" pitchFamily="34" charset="0"/>
              </a:rPr>
              <a:t>Jehovah me ha aparecido desde hace mucho tiempo, diciendo: "Con amor eterno te he amado; por tanto, te he prolongado mi misericordia”</a:t>
            </a:r>
            <a:r>
              <a:rPr lang="es-CO" dirty="0"/>
              <a:t>. </a:t>
            </a:r>
          </a:p>
          <a:p>
            <a:pPr marL="0" indent="0" algn="ctr">
              <a:buNone/>
            </a:pPr>
            <a:endParaRPr lang="es-CO" dirty="0"/>
          </a:p>
          <a:p>
            <a:pPr marL="0" indent="0" algn="ctr">
              <a:buNone/>
            </a:pPr>
            <a:r>
              <a:rPr lang="es-CO" dirty="0"/>
              <a:t>No podrán dejar de ser atraídos hacia Dios con las cuerdas de su amor, si no oponen resistencia ante su gracia. </a:t>
            </a:r>
          </a:p>
          <a:p>
            <a:endParaRPr lang="es-CO" dirty="0"/>
          </a:p>
        </p:txBody>
      </p:sp>
    </p:spTree>
    <p:extLst>
      <p:ext uri="{BB962C8B-B14F-4D97-AF65-F5344CB8AC3E}">
        <p14:creationId xmlns:p14="http://schemas.microsoft.com/office/powerpoint/2010/main" val="3365852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solidFill>
            <a:schemeClr val="bg1"/>
          </a:solidFill>
          <a:effectLst>
            <a:glow rad="228600">
              <a:schemeClr val="accent2">
                <a:satMod val="175000"/>
                <a:alpha val="40000"/>
              </a:schemeClr>
            </a:glow>
          </a:effectLst>
        </p:spPr>
        <p:txBody>
          <a:bodyPr>
            <a:normAutofit fontScale="92500" lnSpcReduction="20000"/>
          </a:bodyPr>
          <a:lstStyle/>
          <a:p>
            <a:pPr marL="0" indent="0" algn="ctr">
              <a:buNone/>
            </a:pPr>
            <a:r>
              <a:rPr lang="es-CO" sz="3800" b="1" dirty="0">
                <a:solidFill>
                  <a:srgbClr val="FF0000"/>
                </a:solidFill>
              </a:rPr>
              <a:t>1Ped.1:15,16.</a:t>
            </a:r>
          </a:p>
          <a:p>
            <a:pPr marL="0" indent="0" algn="ctr">
              <a:buNone/>
            </a:pPr>
            <a:r>
              <a:rPr lang="es-CO" dirty="0"/>
              <a:t>“</a:t>
            </a:r>
            <a:r>
              <a:rPr lang="es-CO" dirty="0">
                <a:latin typeface="Agency FB" panose="020B0503020202020204" pitchFamily="34" charset="0"/>
              </a:rPr>
              <a:t>Antes bien, así como aquel que os ha llamado es santo, también sed santos vosotros en todo aspecto de vuestra manera de vivir, 16 porque escrito está: Sed santos, porque yo soy santo</a:t>
            </a:r>
            <a:r>
              <a:rPr lang="es-CO" dirty="0"/>
              <a:t>”.</a:t>
            </a:r>
          </a:p>
          <a:p>
            <a:endParaRPr lang="es-CO" dirty="0"/>
          </a:p>
          <a:p>
            <a:pPr marL="0" indent="0" algn="ctr">
              <a:buNone/>
            </a:pPr>
            <a:r>
              <a:rPr lang="es-CO" dirty="0"/>
              <a:t>Dios es absolutamente santo; en su presencia no puede existir ningún pecado ni forma de contaminación</a:t>
            </a:r>
            <a:r>
              <a:rPr lang="es-CO" dirty="0">
                <a:solidFill>
                  <a:srgbClr val="FF0000"/>
                </a:solidFill>
              </a:rPr>
              <a:t>.</a:t>
            </a:r>
          </a:p>
          <a:p>
            <a:pPr marL="0" indent="0" algn="ctr">
              <a:buNone/>
            </a:pPr>
            <a:r>
              <a:rPr lang="es-CO" dirty="0">
                <a:solidFill>
                  <a:srgbClr val="FF0000"/>
                </a:solidFill>
              </a:rPr>
              <a:t>(Ver Lev.11:44; Lev.19:2 y Lev.20:7). </a:t>
            </a:r>
          </a:p>
          <a:p>
            <a:pPr marL="0" indent="0">
              <a:buNone/>
            </a:pPr>
            <a:r>
              <a:rPr lang="es-CO" dirty="0"/>
              <a:t>“</a:t>
            </a:r>
            <a:r>
              <a:rPr lang="es-CO" b="1" i="1" dirty="0"/>
              <a:t>Sed también vosotros santos</a:t>
            </a:r>
            <a:r>
              <a:rPr lang="es-CO" dirty="0"/>
              <a:t>”. Es decir, por vuestra parte sed santos de una vez por todas.  El cristiano ferviente establece categóricamente su norma de conducta: no tiene en cuenta ninguna clase de impiedad futura.  </a:t>
            </a:r>
          </a:p>
        </p:txBody>
      </p:sp>
    </p:spTree>
    <p:extLst>
      <p:ext uri="{BB962C8B-B14F-4D97-AF65-F5344CB8AC3E}">
        <p14:creationId xmlns:p14="http://schemas.microsoft.com/office/powerpoint/2010/main" val="18290853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solidFill>
            <a:schemeClr val="bg2"/>
          </a:solidFill>
          <a:scene3d>
            <a:camera prst="orthographicFront"/>
            <a:lightRig rig="threePt" dir="t"/>
          </a:scene3d>
          <a:sp3d>
            <a:bevelT w="165100" prst="coolSlant"/>
          </a:sp3d>
        </p:spPr>
        <p:txBody>
          <a:bodyPr>
            <a:normAutofit fontScale="92500" lnSpcReduction="20000"/>
          </a:bodyPr>
          <a:lstStyle/>
          <a:p>
            <a:pPr marL="0" indent="0">
              <a:buNone/>
            </a:pPr>
            <a:r>
              <a:rPr lang="es-CO" dirty="0"/>
              <a:t>El hombre fue creado a imagen de Dios, lo dice  </a:t>
            </a:r>
            <a:r>
              <a:rPr lang="es-CO" dirty="0">
                <a:solidFill>
                  <a:srgbClr val="FF0000"/>
                </a:solidFill>
              </a:rPr>
              <a:t>(Gen. 1:26-27), </a:t>
            </a:r>
            <a:r>
              <a:rPr lang="es-CO" dirty="0"/>
              <a:t>pero el pecado perdió esa semejanza. El propósito del Evangelio es RESTAURAR la imagen divina en el hombre, que pueda ser santo como su Creador es santo. </a:t>
            </a:r>
          </a:p>
          <a:p>
            <a:pPr marL="0" indent="0">
              <a:buNone/>
            </a:pPr>
            <a:endParaRPr lang="es-CO" dirty="0"/>
          </a:p>
          <a:p>
            <a:pPr marL="400050" lvl="1" indent="0">
              <a:buNone/>
            </a:pPr>
            <a:r>
              <a:rPr lang="es-CO" sz="3100" b="1" dirty="0"/>
              <a:t>“En todo aspecto de vuestra manera de vivir”, </a:t>
            </a:r>
          </a:p>
          <a:p>
            <a:pPr marL="400050" lvl="1" indent="0">
              <a:buNone/>
            </a:pPr>
            <a:r>
              <a:rPr lang="es-CO" dirty="0"/>
              <a:t>O sea, “conducta” </a:t>
            </a:r>
            <a:r>
              <a:rPr lang="es-CO" dirty="0">
                <a:solidFill>
                  <a:srgbClr val="FF0000"/>
                </a:solidFill>
              </a:rPr>
              <a:t>(Efe.4:22) </a:t>
            </a:r>
            <a:r>
              <a:rPr lang="es-CO" dirty="0"/>
              <a:t>dice: “</a:t>
            </a:r>
            <a:r>
              <a:rPr lang="es-CO" dirty="0">
                <a:latin typeface="Agency FB" panose="020B0503020202020204" pitchFamily="34" charset="0"/>
              </a:rPr>
              <a:t>Con respecto a vuestra antigua manera de vivir, </a:t>
            </a:r>
            <a:r>
              <a:rPr lang="es-CO" b="1" dirty="0">
                <a:latin typeface="Agency FB" panose="020B0503020202020204" pitchFamily="34" charset="0"/>
              </a:rPr>
              <a:t>despojaos</a:t>
            </a:r>
            <a:r>
              <a:rPr lang="es-CO" dirty="0">
                <a:latin typeface="Agency FB" panose="020B0503020202020204" pitchFamily="34" charset="0"/>
              </a:rPr>
              <a:t> del viejo hombre que está viciado por los deseos engañosos</a:t>
            </a:r>
            <a:r>
              <a:rPr lang="es-CO" dirty="0"/>
              <a:t>”; </a:t>
            </a:r>
          </a:p>
          <a:p>
            <a:pPr marL="0" indent="0">
              <a:buNone/>
            </a:pPr>
            <a:endParaRPr lang="es-CO" dirty="0"/>
          </a:p>
          <a:p>
            <a:pPr marL="0" indent="0">
              <a:buNone/>
            </a:pPr>
            <a:r>
              <a:rPr lang="es-CO" dirty="0"/>
              <a:t>Nótese la abarcaste naturaleza de la norma presentada ante el cristiano: debe ser santo en toda su conducta; debe ser santificado todo aspecto de su vida.</a:t>
            </a:r>
          </a:p>
          <a:p>
            <a:endParaRPr lang="es-CO" dirty="0"/>
          </a:p>
        </p:txBody>
      </p:sp>
    </p:spTree>
    <p:extLst>
      <p:ext uri="{BB962C8B-B14F-4D97-AF65-F5344CB8AC3E}">
        <p14:creationId xmlns:p14="http://schemas.microsoft.com/office/powerpoint/2010/main" val="18150738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2"/>
          </a:solidFill>
          <a:effectLst>
            <a:glow rad="228600">
              <a:schemeClr val="accent1">
                <a:satMod val="175000"/>
                <a:alpha val="40000"/>
              </a:schemeClr>
            </a:glow>
          </a:effectLst>
        </p:spPr>
        <p:txBody>
          <a:bodyPr>
            <a:normAutofit fontScale="77500" lnSpcReduction="20000"/>
          </a:bodyPr>
          <a:lstStyle/>
          <a:p>
            <a:pPr marL="0" indent="0" algn="ctr">
              <a:buNone/>
            </a:pPr>
            <a:r>
              <a:rPr lang="es-CO" b="1" dirty="0">
                <a:solidFill>
                  <a:srgbClr val="FF0000"/>
                </a:solidFill>
              </a:rPr>
              <a:t>Rom.12:1,2.</a:t>
            </a:r>
          </a:p>
          <a:p>
            <a:pPr marL="0" indent="0" algn="ctr">
              <a:buNone/>
            </a:pPr>
            <a:r>
              <a:rPr lang="es-CO" dirty="0"/>
              <a:t>“</a:t>
            </a:r>
            <a:r>
              <a:rPr lang="es-CO" sz="2800" dirty="0">
                <a:latin typeface="Agency FB" panose="020B0503020202020204" pitchFamily="34" charset="0"/>
              </a:rPr>
              <a:t>Así que, hermanos, os ruego por las misericordias de Dios que presentéis vuestros cuerpos como sacrificio vivo, santo y agradable a Dios, que es vuestro culto racional. 2 No os conforméis a este mundo; más bien, transformaos por la renovación de vuestro entendimiento, de modo que comprobéis cuál sea la voluntad de Dios, buena, agradable y perfecta</a:t>
            </a:r>
            <a:r>
              <a:rPr lang="es-CO" dirty="0"/>
              <a:t>”.</a:t>
            </a:r>
          </a:p>
          <a:p>
            <a:pPr marL="0" indent="0" algn="ctr">
              <a:buNone/>
            </a:pPr>
            <a:r>
              <a:rPr lang="es-CO" dirty="0"/>
              <a:t>Así que. </a:t>
            </a:r>
          </a:p>
          <a:p>
            <a:pPr marL="0" indent="0" algn="ctr">
              <a:buNone/>
            </a:pPr>
            <a:r>
              <a:rPr lang="es-CO" dirty="0"/>
              <a:t>El creyente ha sido justificado por la fe en Cristo y restaurado para que ame y confíe como hijo adoptivo de Dios, por lo tanto debe vivir una vida de pureza y santidad de acuerdo con su nueva situación. Por eso Pablo aclara que la doctrina de la justificación por la fe y la salvación por la gracia </a:t>
            </a:r>
            <a:r>
              <a:rPr lang="es-CO" dirty="0">
                <a:solidFill>
                  <a:srgbClr val="FF0000"/>
                </a:solidFill>
              </a:rPr>
              <a:t>no fomentan ni permiten la impiedad, ni tampoco un negligente menosprecio de los mandamientos de Dios.</a:t>
            </a:r>
            <a:r>
              <a:rPr lang="es-CO" dirty="0"/>
              <a:t>  Por el contrario, el creyente que ha sido </a:t>
            </a:r>
            <a:r>
              <a:rPr lang="es-CO" b="1" dirty="0"/>
              <a:t>justificado</a:t>
            </a:r>
            <a:r>
              <a:rPr lang="es-CO" dirty="0"/>
              <a:t> y está siendo </a:t>
            </a:r>
            <a:r>
              <a:rPr lang="es-CO" b="1" dirty="0"/>
              <a:t>santificado</a:t>
            </a:r>
            <a:r>
              <a:rPr lang="es-CO" dirty="0"/>
              <a:t> llega a estar aun más dispuesto a </a:t>
            </a:r>
            <a:r>
              <a:rPr lang="es-CO" b="1" dirty="0"/>
              <a:t>obedecer</a:t>
            </a:r>
            <a:r>
              <a:rPr lang="es-CO" dirty="0"/>
              <a:t>, pues “la justicia de la ley” se está cumpliendo en él. Con amor y gratitud procura aun más fervientemente conocer, entender y cumplir “</a:t>
            </a:r>
            <a:r>
              <a:rPr lang="es-CO" dirty="0">
                <a:latin typeface="Agency FB" panose="020B0503020202020204" pitchFamily="34" charset="0"/>
              </a:rPr>
              <a:t>la buena voluntad de Dios, agradable y perfecta</a:t>
            </a:r>
            <a:r>
              <a:rPr lang="es-CO" dirty="0"/>
              <a:t>” como lo dice </a:t>
            </a:r>
            <a:r>
              <a:rPr lang="es-CO" dirty="0">
                <a:solidFill>
                  <a:srgbClr val="FF0000"/>
                </a:solidFill>
              </a:rPr>
              <a:t>(Rom.12:2). </a:t>
            </a:r>
          </a:p>
        </p:txBody>
      </p:sp>
    </p:spTree>
    <p:extLst>
      <p:ext uri="{BB962C8B-B14F-4D97-AF65-F5344CB8AC3E}">
        <p14:creationId xmlns:p14="http://schemas.microsoft.com/office/powerpoint/2010/main" val="4247355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1520" y="274637"/>
            <a:ext cx="8712968" cy="1788887"/>
          </a:xfrm>
        </p:spPr>
        <p:txBody>
          <a:bodyPr>
            <a:noAutofit/>
          </a:bodyPr>
          <a:lstStyle/>
          <a:p>
            <a:r>
              <a:rPr lang="es-CO" sz="2400" b="1" dirty="0"/>
              <a:t>Dios nos creó a su imagen y semejanza, pero el pecado perdió esa semejanza. El propósito del Evangelio es RESTAURAR la imagen divina en el hombre, que pueda ser santo como su Creador es santo. y por su gracia nos rescata:</a:t>
            </a:r>
          </a:p>
        </p:txBody>
      </p:sp>
      <p:sp>
        <p:nvSpPr>
          <p:cNvPr id="3" name="Marcador de contenido 2"/>
          <p:cNvSpPr>
            <a:spLocks noGrp="1"/>
          </p:cNvSpPr>
          <p:nvPr>
            <p:ph idx="1"/>
          </p:nvPr>
        </p:nvSpPr>
        <p:spPr>
          <a:xfrm>
            <a:off x="251520" y="5224476"/>
            <a:ext cx="2891730" cy="1224136"/>
          </a:xfrm>
        </p:spPr>
        <p:txBody>
          <a:bodyPr>
            <a:normAutofit fontScale="70000" lnSpcReduction="20000"/>
          </a:bodyPr>
          <a:lstStyle/>
          <a:p>
            <a:pPr marL="0" indent="0" algn="ctr">
              <a:buNone/>
            </a:pPr>
            <a:r>
              <a:rPr lang="es-CO" dirty="0"/>
              <a:t>Somos justificados, al aceptar a Cristo como nuestro Salvador. </a:t>
            </a:r>
            <a:r>
              <a:rPr lang="es-CO" b="1" u="sng" dirty="0"/>
              <a:t>Mat.11:28.</a:t>
            </a:r>
          </a:p>
        </p:txBody>
      </p:sp>
      <p:pic>
        <p:nvPicPr>
          <p:cNvPr id="4" name="Imagen 3"/>
          <p:cNvPicPr>
            <a:picLocks noChangeAspect="1"/>
          </p:cNvPicPr>
          <p:nvPr/>
        </p:nvPicPr>
        <p:blipFill>
          <a:blip r:embed="rId2"/>
          <a:stretch>
            <a:fillRect/>
          </a:stretch>
        </p:blipFill>
        <p:spPr>
          <a:xfrm>
            <a:off x="539552" y="2132856"/>
            <a:ext cx="2603698" cy="2769096"/>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3347864" y="2132856"/>
            <a:ext cx="2652886" cy="2769096"/>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6202983" y="2132856"/>
            <a:ext cx="2857500" cy="2795383"/>
          </a:xfrm>
          <a:prstGeom prst="rect">
            <a:avLst/>
          </a:prstGeom>
          <a:scene3d>
            <a:camera prst="orthographicFront"/>
            <a:lightRig rig="threePt" dir="t"/>
          </a:scene3d>
          <a:sp3d>
            <a:bevelT w="165100" prst="coolSlant"/>
          </a:sp3d>
        </p:spPr>
      </p:pic>
      <p:sp>
        <p:nvSpPr>
          <p:cNvPr id="7" name="Rectángulo 6"/>
          <p:cNvSpPr/>
          <p:nvPr/>
        </p:nvSpPr>
        <p:spPr>
          <a:xfrm>
            <a:off x="3281561" y="5097880"/>
            <a:ext cx="2652886" cy="1477328"/>
          </a:xfrm>
          <a:prstGeom prst="rect">
            <a:avLst/>
          </a:prstGeom>
        </p:spPr>
        <p:txBody>
          <a:bodyPr wrap="square">
            <a:spAutoFit/>
          </a:bodyPr>
          <a:lstStyle/>
          <a:p>
            <a:pPr algn="ctr"/>
            <a:r>
              <a:rPr lang="es-CO" b="1" dirty="0"/>
              <a:t>Luego empieza el camino de la santificación, asidos de su mano, comenzamos a obedecer </a:t>
            </a:r>
          </a:p>
          <a:p>
            <a:pPr algn="ctr"/>
            <a:r>
              <a:rPr lang="es-CO" b="1" u="sng" dirty="0"/>
              <a:t>Juan 14:15. </a:t>
            </a:r>
          </a:p>
        </p:txBody>
      </p:sp>
      <p:sp>
        <p:nvSpPr>
          <p:cNvPr id="8" name="Rectángulo 7"/>
          <p:cNvSpPr/>
          <p:nvPr/>
        </p:nvSpPr>
        <p:spPr>
          <a:xfrm>
            <a:off x="6166993" y="5236379"/>
            <a:ext cx="2874907" cy="1477328"/>
          </a:xfrm>
          <a:prstGeom prst="rect">
            <a:avLst/>
          </a:prstGeom>
        </p:spPr>
        <p:txBody>
          <a:bodyPr wrap="square">
            <a:spAutoFit/>
          </a:bodyPr>
          <a:lstStyle/>
          <a:p>
            <a:pPr algn="ctr"/>
            <a:r>
              <a:rPr lang="es-CO" dirty="0"/>
              <a:t>En nosotros no hay fuerza, la encontramos en el ES, la oración y el estudió de su Palabra </a:t>
            </a:r>
          </a:p>
          <a:p>
            <a:pPr algn="ctr"/>
            <a:r>
              <a:rPr lang="es-CO" b="1" u="sng" dirty="0"/>
              <a:t>Ese.36:27; Juan 15:4,5.</a:t>
            </a:r>
          </a:p>
        </p:txBody>
      </p:sp>
      <p:pic>
        <p:nvPicPr>
          <p:cNvPr id="10" name="Imagen 9"/>
          <p:cNvPicPr>
            <a:picLocks noChangeAspect="1"/>
          </p:cNvPicPr>
          <p:nvPr/>
        </p:nvPicPr>
        <p:blipFill>
          <a:blip r:embed="rId5"/>
          <a:stretch>
            <a:fillRect/>
          </a:stretch>
        </p:blipFill>
        <p:spPr>
          <a:xfrm>
            <a:off x="3345483" y="3685797"/>
            <a:ext cx="1207963" cy="1242442"/>
          </a:xfrm>
          <a:prstGeom prst="rect">
            <a:avLst/>
          </a:prstGeom>
        </p:spPr>
      </p:pic>
    </p:spTree>
    <p:extLst>
      <p:ext uri="{BB962C8B-B14F-4D97-AF65-F5344CB8AC3E}">
        <p14:creationId xmlns:p14="http://schemas.microsoft.com/office/powerpoint/2010/main" val="2328841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5976664"/>
          </a:xfrm>
          <a:solidFill>
            <a:schemeClr val="accent3">
              <a:lumMod val="40000"/>
              <a:lumOff val="60000"/>
            </a:schemeClr>
          </a:solidFill>
          <a:effectLst>
            <a:glow rad="101600">
              <a:srgbClr val="C00000">
                <a:alpha val="60000"/>
              </a:srgbClr>
            </a:glow>
          </a:effectLst>
        </p:spPr>
        <p:txBody>
          <a:bodyPr>
            <a:normAutofit/>
          </a:bodyPr>
          <a:lstStyle/>
          <a:p>
            <a:pPr marL="0" indent="0" algn="ctr">
              <a:buNone/>
            </a:pPr>
            <a:endParaRPr lang="es-CO" dirty="0"/>
          </a:p>
          <a:p>
            <a:pPr marL="0" indent="0" algn="ctr">
              <a:buNone/>
            </a:pPr>
            <a:r>
              <a:rPr lang="es-CO" dirty="0"/>
              <a:t>La justificación por la fe no sólo significa el perdón del pecado, sino también una vida nueva. Incluye santificación y justificación, transformación y reconciliación. </a:t>
            </a:r>
          </a:p>
          <a:p>
            <a:pPr marL="0" indent="0" algn="ctr">
              <a:buNone/>
            </a:pPr>
            <a:endParaRPr lang="es-CO" dirty="0"/>
          </a:p>
          <a:p>
            <a:pPr marL="0" indent="0" algn="ctr">
              <a:buNone/>
            </a:pPr>
            <a:r>
              <a:rPr lang="es-CO" dirty="0"/>
              <a:t>El propósito de Dios es restaurar completamente a los pecadores para hacerlos idóneos para vivir en su presencia por la eternidad. </a:t>
            </a:r>
          </a:p>
          <a:p>
            <a:endParaRPr lang="es-CO" dirty="0"/>
          </a:p>
        </p:txBody>
      </p:sp>
    </p:spTree>
    <p:extLst>
      <p:ext uri="{BB962C8B-B14F-4D97-AF65-F5344CB8AC3E}">
        <p14:creationId xmlns:p14="http://schemas.microsoft.com/office/powerpoint/2010/main" val="3469763500"/>
      </p:ext>
    </p:extLst>
  </p:cSld>
  <p:clrMapOvr>
    <a:masterClrMapping/>
  </p:clrMapOvr>
  <p:transition spd="slow">
    <p:wheel spokes="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760640"/>
          </a:xfrm>
          <a:solidFill>
            <a:schemeClr val="accent4">
              <a:lumMod val="20000"/>
              <a:lumOff val="80000"/>
            </a:schemeClr>
          </a:solidFill>
          <a:scene3d>
            <a:camera prst="orthographicFront"/>
            <a:lightRig rig="threePt" dir="t"/>
          </a:scene3d>
          <a:sp3d>
            <a:bevelT prst="slope"/>
          </a:sp3d>
        </p:spPr>
        <p:txBody>
          <a:bodyPr>
            <a:normAutofit lnSpcReduction="10000"/>
          </a:bodyPr>
          <a:lstStyle/>
          <a:p>
            <a:pPr marL="400050" lvl="1" indent="0" algn="ctr">
              <a:buNone/>
            </a:pPr>
            <a:r>
              <a:rPr lang="es-CO" dirty="0"/>
              <a:t>Dios ha demostrado una misericordia tan grande al dar a su Hijo para que muriera por los pecadores y al perdonar sus rebeliones, que debieran con gozo consagrarse a él. </a:t>
            </a:r>
          </a:p>
          <a:p>
            <a:pPr marL="0" indent="0">
              <a:buNone/>
            </a:pPr>
            <a:endParaRPr lang="es-CO" dirty="0"/>
          </a:p>
          <a:p>
            <a:pPr marL="0" indent="0">
              <a:buNone/>
            </a:pPr>
            <a:r>
              <a:rPr lang="es-CO" sz="2800" b="1" dirty="0"/>
              <a:t>“Que presentéis vuestro cuerpos en sacrificio vivo”</a:t>
            </a:r>
          </a:p>
          <a:p>
            <a:pPr marL="457200" lvl="1" indent="0">
              <a:buNone/>
            </a:pPr>
            <a:endParaRPr lang="es-CO" dirty="0"/>
          </a:p>
          <a:p>
            <a:pPr marL="457200" lvl="1" indent="0" algn="ctr">
              <a:buNone/>
            </a:pPr>
            <a:r>
              <a:rPr lang="es-CO" dirty="0"/>
              <a:t>La verdadera santificación es la consagración </a:t>
            </a:r>
            <a:r>
              <a:rPr lang="es-CO" b="1" dirty="0"/>
              <a:t>voluntaria</a:t>
            </a:r>
            <a:r>
              <a:rPr lang="es-CO" dirty="0"/>
              <a:t> de todo el ser: “</a:t>
            </a:r>
            <a:r>
              <a:rPr lang="es-CO" dirty="0">
                <a:latin typeface="Agency FB" panose="020B0503020202020204" pitchFamily="34" charset="0"/>
              </a:rPr>
              <a:t>espíritu, alma y cuerpo</a:t>
            </a:r>
            <a:r>
              <a:rPr lang="es-CO" dirty="0"/>
              <a:t>”, el armonioso desarrollo de las facultades físicas, mentales y espirituales, hasta que la imagen de Dios -en la cual fue creado el hombre- sea perfectamente restaurada. </a:t>
            </a:r>
            <a:r>
              <a:rPr lang="es-CO" dirty="0">
                <a:solidFill>
                  <a:srgbClr val="FF0000"/>
                </a:solidFill>
              </a:rPr>
              <a:t>Ver Efe.2:8-10.</a:t>
            </a:r>
          </a:p>
          <a:p>
            <a:endParaRPr lang="es-CO" dirty="0"/>
          </a:p>
        </p:txBody>
      </p:sp>
    </p:spTree>
    <p:extLst>
      <p:ext uri="{BB962C8B-B14F-4D97-AF65-F5344CB8AC3E}">
        <p14:creationId xmlns:p14="http://schemas.microsoft.com/office/powerpoint/2010/main" val="6378124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accent3">
              <a:lumMod val="20000"/>
              <a:lumOff val="80000"/>
            </a:schemeClr>
          </a:solidFill>
          <a:effectLst>
            <a:glow rad="101600">
              <a:srgbClr val="C00000">
                <a:alpha val="60000"/>
              </a:srgbClr>
            </a:glow>
          </a:effectLst>
        </p:spPr>
        <p:txBody>
          <a:bodyPr>
            <a:normAutofit fontScale="77500" lnSpcReduction="20000"/>
          </a:bodyPr>
          <a:lstStyle/>
          <a:p>
            <a:pPr marL="0" indent="0">
              <a:buNone/>
            </a:pPr>
            <a:r>
              <a:rPr lang="es-CO" dirty="0"/>
              <a:t>La condición de la mente y del alma depende en gran medida de la condición del cuerpo. Por lo tanto, es esencial que las facultades físicas sean conservadas en óptima salud y en el mejor vigor posible. </a:t>
            </a:r>
          </a:p>
          <a:p>
            <a:pPr marL="400050" lvl="1" indent="0">
              <a:buNone/>
            </a:pPr>
            <a:r>
              <a:rPr lang="es-CO" sz="3100" dirty="0">
                <a:solidFill>
                  <a:srgbClr val="FF0000"/>
                </a:solidFill>
              </a:rPr>
              <a:t>Cualquier práctica dañina o complacencia egoísta que disminuya la fortaleza física dificulta el desarrollo mental y espiritual. El enemigo de las almas conoce bien este principio, y por lo tanto dirige sus tentaciones al debilitamiento y a la degradación de la naturaleza física. </a:t>
            </a:r>
          </a:p>
          <a:p>
            <a:pPr marL="400050" lvl="1" indent="0">
              <a:buNone/>
            </a:pPr>
            <a:r>
              <a:rPr lang="es-CO" sz="3100" dirty="0"/>
              <a:t>Los resultados de esa mala obra eran perfectamente evidentes para Pablo quien procuraba rescatar a los paganos de sus prácticas degradantes. </a:t>
            </a:r>
            <a:r>
              <a:rPr lang="es-CO" sz="3100" dirty="0">
                <a:solidFill>
                  <a:srgbClr val="FF0000"/>
                </a:solidFill>
              </a:rPr>
              <a:t>(ver Rom.1:24, 26-27; Rom.6:19; Col.3:5,7)</a:t>
            </a:r>
          </a:p>
          <a:p>
            <a:pPr marL="0" indent="0">
              <a:buNone/>
            </a:pPr>
            <a:r>
              <a:rPr lang="es-CO" dirty="0"/>
              <a:t>y se esforzaba por afirmar a los nuevos conversos en pureza de vida </a:t>
            </a:r>
            <a:r>
              <a:rPr lang="es-CO" dirty="0">
                <a:solidFill>
                  <a:srgbClr val="FF0000"/>
                </a:solidFill>
              </a:rPr>
              <a:t>(ver 1Co.5:1,9; 1Co.6:18; 1Co.11:21; 2Co.12:21). </a:t>
            </a:r>
          </a:p>
          <a:p>
            <a:pPr marL="0" indent="0">
              <a:buNone/>
            </a:pPr>
            <a:r>
              <a:rPr lang="es-CO" dirty="0"/>
              <a:t>Por lo tanto, los exhorta a que presenten sus “miembros” a Dios como “instrumentos de justicia” </a:t>
            </a:r>
            <a:r>
              <a:rPr lang="es-CO" dirty="0">
                <a:solidFill>
                  <a:srgbClr val="FF0000"/>
                </a:solidFill>
              </a:rPr>
              <a:t>(Ver Rom.6:13; 1Co.6:15,19; 1Co.7:34).  </a:t>
            </a:r>
          </a:p>
        </p:txBody>
      </p:sp>
    </p:spTree>
    <p:extLst>
      <p:ext uri="{BB962C8B-B14F-4D97-AF65-F5344CB8AC3E}">
        <p14:creationId xmlns:p14="http://schemas.microsoft.com/office/powerpoint/2010/main" val="30188509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642194"/>
          </a:xfrm>
        </p:spPr>
        <p:txBody>
          <a:bodyPr>
            <a:noAutofit/>
          </a:bodyPr>
          <a:lstStyle/>
          <a:p>
            <a:r>
              <a:rPr lang="es-CO" sz="2800" dirty="0"/>
              <a:t>El cristiano debe someter las tendencias de su naturaleza física bajo el dominio de las facultades más elevadas de su ser, y éstas a su vez deben estar sometidas al control de Dios. </a:t>
            </a:r>
          </a:p>
        </p:txBody>
      </p:sp>
      <p:sp>
        <p:nvSpPr>
          <p:cNvPr id="3" name="Marcador de contenido 2"/>
          <p:cNvSpPr>
            <a:spLocks noGrp="1"/>
          </p:cNvSpPr>
          <p:nvPr>
            <p:ph idx="1"/>
          </p:nvPr>
        </p:nvSpPr>
        <p:spPr>
          <a:xfrm>
            <a:off x="457200" y="4869160"/>
            <a:ext cx="8229600" cy="1728192"/>
          </a:xfrm>
        </p:spPr>
        <p:txBody>
          <a:bodyPr>
            <a:normAutofit fontScale="92500" lnSpcReduction="20000"/>
          </a:bodyPr>
          <a:lstStyle/>
          <a:p>
            <a:pPr marL="0" indent="0" algn="ctr">
              <a:buNone/>
            </a:pPr>
            <a:r>
              <a:rPr lang="es-CO" dirty="0"/>
              <a:t>“</a:t>
            </a:r>
            <a:r>
              <a:rPr lang="es-CO" dirty="0">
                <a:latin typeface="Agency FB" panose="020B0503020202020204" pitchFamily="34" charset="0"/>
              </a:rPr>
              <a:t>La Facultad regia de la razón, santificada por la gracia divina, debe regir la vida</a:t>
            </a:r>
            <a:r>
              <a:rPr lang="es-CO" dirty="0"/>
              <a:t>” </a:t>
            </a:r>
            <a:r>
              <a:rPr lang="es-CO" dirty="0">
                <a:solidFill>
                  <a:srgbClr val="FF0000"/>
                </a:solidFill>
              </a:rPr>
              <a:t>(PR 359). </a:t>
            </a:r>
            <a:r>
              <a:rPr lang="es-CO" dirty="0"/>
              <a:t>Sólo entonces el creyente puede ser hecho idóneo para ofrecer a Dios un “culto racional”. </a:t>
            </a:r>
          </a:p>
          <a:p>
            <a:endParaRPr lang="es-CO" dirty="0"/>
          </a:p>
        </p:txBody>
      </p:sp>
      <p:pic>
        <p:nvPicPr>
          <p:cNvPr id="4" name="Imagen 3"/>
          <p:cNvPicPr>
            <a:picLocks noChangeAspect="1"/>
          </p:cNvPicPr>
          <p:nvPr/>
        </p:nvPicPr>
        <p:blipFill>
          <a:blip r:embed="rId2"/>
          <a:stretch>
            <a:fillRect/>
          </a:stretch>
        </p:blipFill>
        <p:spPr>
          <a:xfrm>
            <a:off x="0" y="2060848"/>
            <a:ext cx="3275856" cy="2664296"/>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3419872" y="2082018"/>
            <a:ext cx="2880319" cy="2643126"/>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6467027" y="2057330"/>
            <a:ext cx="2647168" cy="266781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531004956"/>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dirty="0"/>
              <a:t>Todo bajo el control del conductor. </a:t>
            </a:r>
            <a:br>
              <a:rPr lang="es-CO" dirty="0"/>
            </a:br>
            <a:r>
              <a:rPr lang="es-CO" dirty="0"/>
              <a:t>A través de una pequeña cabrilla.</a:t>
            </a:r>
          </a:p>
        </p:txBody>
      </p:sp>
      <p:sp>
        <p:nvSpPr>
          <p:cNvPr id="3" name="Marcador de contenido 2"/>
          <p:cNvSpPr>
            <a:spLocks noGrp="1"/>
          </p:cNvSpPr>
          <p:nvPr>
            <p:ph idx="1"/>
          </p:nvPr>
        </p:nvSpPr>
        <p:spPr>
          <a:xfrm>
            <a:off x="457200" y="4869160"/>
            <a:ext cx="3034680" cy="1257003"/>
          </a:xfrm>
        </p:spPr>
        <p:txBody>
          <a:bodyPr>
            <a:normAutofit fontScale="92500" lnSpcReduction="20000"/>
          </a:bodyPr>
          <a:lstStyle/>
          <a:p>
            <a:pPr marL="0" indent="0" algn="ctr">
              <a:buNone/>
            </a:pPr>
            <a:r>
              <a:rPr lang="es-CO" dirty="0"/>
              <a:t>Tracto mula capacidad 52 toneladas.</a:t>
            </a:r>
          </a:p>
        </p:txBody>
      </p:sp>
      <p:pic>
        <p:nvPicPr>
          <p:cNvPr id="5" name="Imagen 4"/>
          <p:cNvPicPr>
            <a:picLocks noChangeAspect="1"/>
          </p:cNvPicPr>
          <p:nvPr/>
        </p:nvPicPr>
        <p:blipFill>
          <a:blip r:embed="rId2"/>
          <a:stretch>
            <a:fillRect/>
          </a:stretch>
        </p:blipFill>
        <p:spPr>
          <a:xfrm>
            <a:off x="6948264" y="1869198"/>
            <a:ext cx="2028825" cy="2578233"/>
          </a:xfrm>
          <a:prstGeom prst="rect">
            <a:avLst/>
          </a:prstGeom>
        </p:spPr>
      </p:pic>
      <p:pic>
        <p:nvPicPr>
          <p:cNvPr id="6" name="Imagen 5"/>
          <p:cNvPicPr>
            <a:picLocks noChangeAspect="1"/>
          </p:cNvPicPr>
          <p:nvPr/>
        </p:nvPicPr>
        <p:blipFill>
          <a:blip r:embed="rId3"/>
          <a:stretch>
            <a:fillRect/>
          </a:stretch>
        </p:blipFill>
        <p:spPr>
          <a:xfrm>
            <a:off x="0" y="1839367"/>
            <a:ext cx="3491880" cy="2578232"/>
          </a:xfrm>
          <a:prstGeom prst="rect">
            <a:avLst/>
          </a:prstGeom>
        </p:spPr>
      </p:pic>
      <p:pic>
        <p:nvPicPr>
          <p:cNvPr id="7" name="Imagen 6"/>
          <p:cNvPicPr>
            <a:picLocks noChangeAspect="1"/>
          </p:cNvPicPr>
          <p:nvPr/>
        </p:nvPicPr>
        <p:blipFill>
          <a:blip r:embed="rId4"/>
          <a:stretch>
            <a:fillRect/>
          </a:stretch>
        </p:blipFill>
        <p:spPr>
          <a:xfrm>
            <a:off x="3635896" y="1869200"/>
            <a:ext cx="3168352" cy="2548400"/>
          </a:xfrm>
          <a:prstGeom prst="rect">
            <a:avLst/>
          </a:prstGeom>
        </p:spPr>
      </p:pic>
      <p:sp>
        <p:nvSpPr>
          <p:cNvPr id="8" name="Rectángulo 7"/>
          <p:cNvSpPr/>
          <p:nvPr/>
        </p:nvSpPr>
        <p:spPr>
          <a:xfrm>
            <a:off x="3635896" y="4535201"/>
            <a:ext cx="3168352" cy="1569660"/>
          </a:xfrm>
          <a:prstGeom prst="rect">
            <a:avLst/>
          </a:prstGeom>
        </p:spPr>
        <p:txBody>
          <a:bodyPr wrap="square">
            <a:spAutoFit/>
          </a:bodyPr>
          <a:lstStyle/>
          <a:p>
            <a:pPr algn="ctr"/>
            <a:r>
              <a:rPr lang="es-CO" sz="2400" b="1" dirty="0"/>
              <a:t>Barco Mas grande del mundo.1500 mill/D.</a:t>
            </a:r>
          </a:p>
          <a:p>
            <a:pPr algn="ctr"/>
            <a:r>
              <a:rPr lang="es-CO" sz="2400" b="1" dirty="0"/>
              <a:t> 5 canchas de futbol. 6300 p. 2300 t.</a:t>
            </a:r>
          </a:p>
        </p:txBody>
      </p:sp>
      <p:sp>
        <p:nvSpPr>
          <p:cNvPr id="9" name="Rectángulo 8"/>
          <p:cNvSpPr/>
          <p:nvPr/>
        </p:nvSpPr>
        <p:spPr>
          <a:xfrm>
            <a:off x="6948264" y="4575825"/>
            <a:ext cx="2028825" cy="1754326"/>
          </a:xfrm>
          <a:prstGeom prst="rect">
            <a:avLst/>
          </a:prstGeom>
        </p:spPr>
        <p:txBody>
          <a:bodyPr wrap="square">
            <a:spAutoFit/>
          </a:bodyPr>
          <a:lstStyle/>
          <a:p>
            <a:pPr algn="ctr"/>
            <a:r>
              <a:rPr lang="es-CO" b="1" dirty="0"/>
              <a:t>Así como se orienta una maquina, se refrenan las paciones a través de la oración</a:t>
            </a:r>
          </a:p>
        </p:txBody>
      </p:sp>
    </p:spTree>
    <p:extLst>
      <p:ext uri="{BB962C8B-B14F-4D97-AF65-F5344CB8AC3E}">
        <p14:creationId xmlns:p14="http://schemas.microsoft.com/office/powerpoint/2010/main" val="14405451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solidFill>
            <a:schemeClr val="bg1"/>
          </a:solidFill>
          <a:effectLst>
            <a:glow rad="228600">
              <a:schemeClr val="accent4">
                <a:satMod val="175000"/>
                <a:alpha val="40000"/>
              </a:schemeClr>
            </a:glow>
          </a:effectLst>
        </p:spPr>
        <p:txBody>
          <a:bodyPr>
            <a:normAutofit fontScale="85000" lnSpcReduction="20000"/>
          </a:bodyPr>
          <a:lstStyle/>
          <a:p>
            <a:pPr marL="0" indent="0" algn="ctr">
              <a:buNone/>
            </a:pPr>
            <a:r>
              <a:rPr lang="es-CO" dirty="0"/>
              <a:t> Los sacrificios del sistema ceremonial del AT consistían de animales muertos. El sacrificio cristiano consiste de una persona viva. El adorador cristiano se presenta vivo, con todas sus energías y facultades consagradas al servicio de Dios.  </a:t>
            </a:r>
          </a:p>
          <a:p>
            <a:pPr marL="0" indent="0" algn="ctr">
              <a:buNone/>
            </a:pPr>
            <a:r>
              <a:rPr lang="es-CO" dirty="0"/>
              <a:t>A los judíos se les había prohibido expresamente que ofrecieran en sacrificio un animal que fuera cojo o ciego, o que tuviera una deformidad.</a:t>
            </a:r>
          </a:p>
          <a:p>
            <a:pPr marL="0" indent="0" algn="ctr">
              <a:buNone/>
            </a:pPr>
            <a:r>
              <a:rPr lang="es-CO" dirty="0">
                <a:solidFill>
                  <a:srgbClr val="FF0000"/>
                </a:solidFill>
              </a:rPr>
              <a:t> (Ver Lev.1:3,10; Lev.3:1; Lev.22:20; Deu.15:21; Deu.17:1; Mal.1:8). </a:t>
            </a:r>
          </a:p>
          <a:p>
            <a:pPr marL="0" indent="0" algn="ctr">
              <a:buNone/>
            </a:pPr>
            <a:r>
              <a:rPr lang="es-CO" dirty="0"/>
              <a:t>Por ende, Cada ofrenda era examinada cuidadosamente, y si se descubría en ella cualquier defecto, el animal era rechazado. Los cristianos también deben presentar su cuerpo en la mejor condición posible. Todas sus facultades y capacidades deben ser conservadas en pureza y santidad, pues de lo contrario la consagración del cristiano no puede ser aceptable delante de Dios.  </a:t>
            </a:r>
          </a:p>
        </p:txBody>
      </p:sp>
    </p:spTree>
    <p:extLst>
      <p:ext uri="{BB962C8B-B14F-4D97-AF65-F5344CB8AC3E}">
        <p14:creationId xmlns:p14="http://schemas.microsoft.com/office/powerpoint/2010/main" val="32781647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effectLst>
            <a:glow rad="228600">
              <a:schemeClr val="accent1">
                <a:satMod val="175000"/>
                <a:alpha val="40000"/>
              </a:schemeClr>
            </a:glow>
          </a:effectLst>
        </p:spPr>
        <p:txBody>
          <a:bodyPr>
            <a:noAutofit/>
          </a:bodyPr>
          <a:lstStyle/>
          <a:p>
            <a:r>
              <a:rPr lang="es-CO" sz="2800" b="1" dirty="0"/>
              <a:t>Cada ofrenda era examinada cuidadosamente, y si se descubría en ella cualquier defecto, el animal era rechazado. </a:t>
            </a:r>
            <a:endParaRPr lang="es-CO" sz="2800" b="1" dirty="0"/>
          </a:p>
        </p:txBody>
      </p:sp>
      <p:sp>
        <p:nvSpPr>
          <p:cNvPr id="3" name="Marcador de contenido 2"/>
          <p:cNvSpPr>
            <a:spLocks noGrp="1"/>
          </p:cNvSpPr>
          <p:nvPr>
            <p:ph idx="1"/>
          </p:nvPr>
        </p:nvSpPr>
        <p:spPr>
          <a:xfrm>
            <a:off x="457200" y="5229200"/>
            <a:ext cx="8229600" cy="1368152"/>
          </a:xfrm>
          <a:solidFill>
            <a:schemeClr val="bg1"/>
          </a:solidFill>
          <a:effectLst>
            <a:glow rad="228600">
              <a:schemeClr val="accent1">
                <a:satMod val="175000"/>
                <a:alpha val="40000"/>
              </a:schemeClr>
            </a:glow>
          </a:effectLst>
        </p:spPr>
        <p:txBody>
          <a:bodyPr>
            <a:normAutofit fontScale="70000" lnSpcReduction="20000"/>
          </a:bodyPr>
          <a:lstStyle/>
          <a:p>
            <a:pPr marL="0" indent="0" algn="ctr">
              <a:buNone/>
            </a:pPr>
            <a:r>
              <a:rPr lang="es-CO" b="1" dirty="0"/>
              <a:t>Los cristianos también deben presentar su cuerpo en la mejor condición posible. Todas sus facultades y capacidades deben ser conservadas en pureza y santidad, pues de lo contrario la consagración del cristiano no puede ser aceptable delante de Dios. </a:t>
            </a:r>
            <a:endParaRPr lang="es-CO" b="1" dirty="0"/>
          </a:p>
        </p:txBody>
      </p:sp>
      <p:pic>
        <p:nvPicPr>
          <p:cNvPr id="4" name="Imagen 3"/>
          <p:cNvPicPr>
            <a:picLocks noChangeAspect="1"/>
          </p:cNvPicPr>
          <p:nvPr/>
        </p:nvPicPr>
        <p:blipFill>
          <a:blip r:embed="rId2"/>
          <a:stretch>
            <a:fillRect/>
          </a:stretch>
        </p:blipFill>
        <p:spPr>
          <a:xfrm>
            <a:off x="457200" y="1772816"/>
            <a:ext cx="2602632" cy="3295253"/>
          </a:xfrm>
          <a:prstGeom prst="rect">
            <a:avLst/>
          </a:prstGeom>
        </p:spPr>
      </p:pic>
      <p:pic>
        <p:nvPicPr>
          <p:cNvPr id="5" name="Imagen 4"/>
          <p:cNvPicPr>
            <a:picLocks noChangeAspect="1"/>
          </p:cNvPicPr>
          <p:nvPr/>
        </p:nvPicPr>
        <p:blipFill>
          <a:blip r:embed="rId3"/>
          <a:stretch>
            <a:fillRect/>
          </a:stretch>
        </p:blipFill>
        <p:spPr>
          <a:xfrm>
            <a:off x="3203848" y="1772816"/>
            <a:ext cx="2736304" cy="3295253"/>
          </a:xfrm>
          <a:prstGeom prst="rect">
            <a:avLst/>
          </a:prstGeom>
        </p:spPr>
      </p:pic>
      <p:pic>
        <p:nvPicPr>
          <p:cNvPr id="6" name="Imagen 5"/>
          <p:cNvPicPr>
            <a:picLocks noChangeAspect="1"/>
          </p:cNvPicPr>
          <p:nvPr/>
        </p:nvPicPr>
        <p:blipFill>
          <a:blip r:embed="rId4"/>
          <a:stretch>
            <a:fillRect/>
          </a:stretch>
        </p:blipFill>
        <p:spPr>
          <a:xfrm>
            <a:off x="6126466" y="1772816"/>
            <a:ext cx="2533650" cy="3295253"/>
          </a:xfrm>
          <a:prstGeom prst="rect">
            <a:avLst/>
          </a:prstGeom>
        </p:spPr>
      </p:pic>
    </p:spTree>
    <p:extLst>
      <p:ext uri="{BB962C8B-B14F-4D97-AF65-F5344CB8AC3E}">
        <p14:creationId xmlns:p14="http://schemas.microsoft.com/office/powerpoint/2010/main" val="12956261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5626968" cy="2664295"/>
          </a:xfrm>
        </p:spPr>
        <p:txBody>
          <a:bodyPr>
            <a:normAutofit fontScale="92500" lnSpcReduction="20000"/>
          </a:bodyPr>
          <a:lstStyle/>
          <a:p>
            <a:pPr marL="0" indent="0">
              <a:buNone/>
            </a:pPr>
            <a:r>
              <a:rPr lang="es-CO" dirty="0"/>
              <a:t>Esta no es una exigencia arbitraria. Dios desea la completa restauración de los creyentes. Esto incluye necesariamente la purificación y el fortalecimiento de las facultades físicas, mentales y espirituales. </a:t>
            </a:r>
          </a:p>
          <a:p>
            <a:endParaRPr lang="es-CO" dirty="0"/>
          </a:p>
        </p:txBody>
      </p:sp>
      <p:pic>
        <p:nvPicPr>
          <p:cNvPr id="4" name="Imagen 3"/>
          <p:cNvPicPr>
            <a:picLocks noChangeAspect="1"/>
          </p:cNvPicPr>
          <p:nvPr/>
        </p:nvPicPr>
        <p:blipFill>
          <a:blip r:embed="rId2"/>
          <a:stretch>
            <a:fillRect/>
          </a:stretch>
        </p:blipFill>
        <p:spPr>
          <a:xfrm>
            <a:off x="6286500" y="146436"/>
            <a:ext cx="2857500" cy="2114550"/>
          </a:xfrm>
          <a:prstGeom prst="rect">
            <a:avLst/>
          </a:prstGeom>
        </p:spPr>
      </p:pic>
      <p:sp>
        <p:nvSpPr>
          <p:cNvPr id="5" name="Rectángulo 4"/>
          <p:cNvSpPr/>
          <p:nvPr/>
        </p:nvSpPr>
        <p:spPr>
          <a:xfrm>
            <a:off x="683568" y="3612769"/>
            <a:ext cx="7776864" cy="2677656"/>
          </a:xfrm>
          <a:prstGeom prst="rect">
            <a:avLst/>
          </a:prstGeom>
          <a:solidFill>
            <a:schemeClr val="bg1"/>
          </a:solidFill>
          <a:effectLst>
            <a:glow rad="228600">
              <a:schemeClr val="accent2">
                <a:satMod val="175000"/>
                <a:alpha val="40000"/>
              </a:schemeClr>
            </a:glow>
          </a:effectLst>
        </p:spPr>
        <p:txBody>
          <a:bodyPr wrap="square">
            <a:spAutoFit/>
          </a:bodyPr>
          <a:lstStyle/>
          <a:p>
            <a:r>
              <a:rPr lang="es-CO" sz="2800" dirty="0"/>
              <a:t>Por eso el cristiano que se somete por fe a la forma que Dios tiene de salvar al hombre, gozosamente obedecerá esta orden de considerar la salud de su cuerpo como un asunto de máxima importancia.  Proceder de otra manera es estorbar la obra divina de la restauración. </a:t>
            </a:r>
          </a:p>
        </p:txBody>
      </p:sp>
      <p:sp>
        <p:nvSpPr>
          <p:cNvPr id="6" name="Rectángulo 5"/>
          <p:cNvSpPr/>
          <p:nvPr/>
        </p:nvSpPr>
        <p:spPr>
          <a:xfrm>
            <a:off x="6084168" y="2268054"/>
            <a:ext cx="2952328" cy="1200329"/>
          </a:xfrm>
          <a:prstGeom prst="rect">
            <a:avLst/>
          </a:prstGeom>
        </p:spPr>
        <p:txBody>
          <a:bodyPr wrap="square">
            <a:spAutoFit/>
          </a:bodyPr>
          <a:lstStyle/>
          <a:p>
            <a:r>
              <a:rPr lang="es-CO" sz="2400" b="1" dirty="0"/>
              <a:t>Esto se alcanza pasando más tiempo con Cristo.</a:t>
            </a:r>
            <a:endParaRPr lang="es-CO" sz="2400" b="1" dirty="0"/>
          </a:p>
        </p:txBody>
      </p:sp>
    </p:spTree>
    <p:extLst>
      <p:ext uri="{BB962C8B-B14F-4D97-AF65-F5344CB8AC3E}">
        <p14:creationId xmlns:p14="http://schemas.microsoft.com/office/powerpoint/2010/main" val="23591249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dirty="0"/>
              <a:t>He aquí algunos de los Mandamientos que nos enseñan cual es la voluntad de Dios</a:t>
            </a:r>
          </a:p>
        </p:txBody>
      </p:sp>
      <p:sp>
        <p:nvSpPr>
          <p:cNvPr id="3" name="2 Marcador de contenido"/>
          <p:cNvSpPr>
            <a:spLocks noGrp="1"/>
          </p:cNvSpPr>
          <p:nvPr>
            <p:ph idx="1"/>
          </p:nvPr>
        </p:nvSpPr>
        <p:spPr>
          <a:xfrm>
            <a:off x="457200" y="1600200"/>
            <a:ext cx="8229600" cy="4997152"/>
          </a:xfrm>
          <a:solidFill>
            <a:schemeClr val="bg1"/>
          </a:solidFill>
          <a:effectLst>
            <a:glow rad="228600">
              <a:schemeClr val="accent1">
                <a:satMod val="175000"/>
                <a:alpha val="40000"/>
              </a:schemeClr>
            </a:glow>
          </a:effectLst>
        </p:spPr>
        <p:txBody>
          <a:bodyPr>
            <a:normAutofit fontScale="77500" lnSpcReduction="20000"/>
          </a:bodyPr>
          <a:lstStyle/>
          <a:p>
            <a:pPr marL="514350" indent="-514350">
              <a:buAutoNum type="arabicPeriod"/>
            </a:pPr>
            <a:r>
              <a:rPr lang="es-CO" dirty="0"/>
              <a:t>"</a:t>
            </a:r>
            <a:r>
              <a:rPr lang="es-CO" i="1" dirty="0">
                <a:latin typeface="Agency FB" panose="020B0503020202020204" pitchFamily="34" charset="0"/>
              </a:rPr>
              <a:t>Ama a tus enemigos, haz el bien a aquellos que te odian, bendice a los que te maldicen, ora por los que te tratan mal</a:t>
            </a:r>
            <a:r>
              <a:rPr lang="es-CO" dirty="0"/>
              <a:t>" </a:t>
            </a:r>
            <a:r>
              <a:rPr lang="es-CO" dirty="0">
                <a:solidFill>
                  <a:srgbClr val="FF0000"/>
                </a:solidFill>
              </a:rPr>
              <a:t>(Luc. 6:27-35)</a:t>
            </a:r>
            <a:br>
              <a:rPr lang="es-CO" dirty="0"/>
            </a:br>
            <a:endParaRPr lang="es-CO" dirty="0"/>
          </a:p>
          <a:p>
            <a:pPr marL="0" indent="0">
              <a:buNone/>
            </a:pPr>
            <a:r>
              <a:rPr lang="es-CO" sz="3500" b="1" dirty="0"/>
              <a:t>2</a:t>
            </a:r>
            <a:r>
              <a:rPr lang="es-CO" dirty="0"/>
              <a:t>. "</a:t>
            </a:r>
            <a:r>
              <a:rPr lang="es-CO" i="1" dirty="0">
                <a:latin typeface="Agency FB" panose="020B0503020202020204" pitchFamily="34" charset="0"/>
              </a:rPr>
              <a:t>Sé compasivo como vuestro Padre es compasivo. No juzgues y no serás juzgado, no condenes y no serás condenado.</a:t>
            </a:r>
            <a:r>
              <a:rPr lang="es-CO" dirty="0"/>
              <a:t>" </a:t>
            </a:r>
            <a:r>
              <a:rPr lang="es-CO" dirty="0">
                <a:solidFill>
                  <a:srgbClr val="FF0000"/>
                </a:solidFill>
              </a:rPr>
              <a:t>(Luc. 6:36-38)</a:t>
            </a:r>
            <a:br>
              <a:rPr lang="es-CO" dirty="0"/>
            </a:br>
            <a:endParaRPr lang="es-CO" dirty="0"/>
          </a:p>
          <a:p>
            <a:pPr marL="0" indent="0">
              <a:buNone/>
            </a:pPr>
            <a:r>
              <a:rPr lang="es-CO" sz="3500" b="1" dirty="0"/>
              <a:t>3</a:t>
            </a:r>
            <a:r>
              <a:rPr lang="es-CO" dirty="0"/>
              <a:t>. "</a:t>
            </a:r>
            <a:r>
              <a:rPr lang="es-CO" i="1" dirty="0">
                <a:latin typeface="Agency FB" panose="020B0503020202020204" pitchFamily="34" charset="0"/>
              </a:rPr>
              <a:t>Les digo solemnemente, si no se hacen como niños no entrarán al Reino de Dios</a:t>
            </a:r>
            <a:r>
              <a:rPr lang="es-CO" dirty="0"/>
              <a:t>." </a:t>
            </a:r>
            <a:r>
              <a:rPr lang="es-CO" dirty="0">
                <a:solidFill>
                  <a:srgbClr val="FF0000"/>
                </a:solidFill>
              </a:rPr>
              <a:t>(Luc. 18:17)</a:t>
            </a:r>
            <a:br>
              <a:rPr lang="es-CO" dirty="0">
                <a:solidFill>
                  <a:srgbClr val="FF0000"/>
                </a:solidFill>
              </a:rPr>
            </a:br>
            <a:endParaRPr lang="es-CO" dirty="0">
              <a:solidFill>
                <a:srgbClr val="FF0000"/>
              </a:solidFill>
            </a:endParaRPr>
          </a:p>
          <a:p>
            <a:pPr marL="0" indent="0">
              <a:buNone/>
            </a:pPr>
            <a:r>
              <a:rPr lang="es-CO" sz="3300" b="1" dirty="0"/>
              <a:t>4</a:t>
            </a:r>
            <a:r>
              <a:rPr lang="es-CO" dirty="0"/>
              <a:t>. "</a:t>
            </a:r>
            <a:r>
              <a:rPr lang="es-CO" i="1" dirty="0">
                <a:latin typeface="Agency FB" panose="020B0503020202020204" pitchFamily="34" charset="0"/>
              </a:rPr>
              <a:t>Es la Voluntad de mi Padre, que quien ve al Hijo y cree en Él, tendrá vida eterna</a:t>
            </a:r>
            <a:r>
              <a:rPr lang="es-CO" dirty="0"/>
              <a:t>." </a:t>
            </a:r>
            <a:r>
              <a:rPr lang="es-CO" dirty="0">
                <a:solidFill>
                  <a:srgbClr val="FF0000"/>
                </a:solidFill>
              </a:rPr>
              <a:t>(Jn. 6:40)</a:t>
            </a:r>
            <a:br>
              <a:rPr lang="es-CO" dirty="0">
                <a:solidFill>
                  <a:srgbClr val="FF0000"/>
                </a:solidFill>
              </a:rPr>
            </a:br>
            <a:endParaRPr lang="es-CO" dirty="0">
              <a:solidFill>
                <a:srgbClr val="FF0000"/>
              </a:solidFill>
            </a:endParaRPr>
          </a:p>
          <a:p>
            <a:pPr marL="0" indent="0">
              <a:buNone/>
            </a:pPr>
            <a:r>
              <a:rPr lang="es-CO" sz="3300" b="1" dirty="0"/>
              <a:t>5</a:t>
            </a:r>
            <a:r>
              <a:rPr lang="es-CO" dirty="0"/>
              <a:t>. "</a:t>
            </a:r>
            <a:r>
              <a:rPr lang="es-CO" i="1" dirty="0">
                <a:latin typeface="Agency FB" panose="020B0503020202020204" pitchFamily="34" charset="0"/>
              </a:rPr>
              <a:t>Aprendan de mí que mi yugo es suave, porque soy humilde de corazón</a:t>
            </a:r>
            <a:r>
              <a:rPr lang="es-CO" dirty="0"/>
              <a:t>." </a:t>
            </a:r>
            <a:r>
              <a:rPr lang="es-CO" dirty="0">
                <a:solidFill>
                  <a:srgbClr val="FF0000"/>
                </a:solidFill>
              </a:rPr>
              <a:t>(Mt.11:29)</a:t>
            </a:r>
          </a:p>
          <a:p>
            <a:endParaRPr lang="es-CO" dirty="0"/>
          </a:p>
        </p:txBody>
      </p:sp>
    </p:spTree>
    <p:extLst>
      <p:ext uri="{BB962C8B-B14F-4D97-AF65-F5344CB8AC3E}">
        <p14:creationId xmlns:p14="http://schemas.microsoft.com/office/powerpoint/2010/main" val="42628829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976</TotalTime>
  <Words>3404</Words>
  <Application>Microsoft Office PowerPoint</Application>
  <PresentationFormat>Presentación en pantalla (4:3)</PresentationFormat>
  <Paragraphs>138</Paragraphs>
  <Slides>30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30</vt:i4>
      </vt:variant>
    </vt:vector>
  </HeadingPairs>
  <TitlesOfParts>
    <vt:vector size="35" baseType="lpstr">
      <vt:lpstr>Agency FB</vt:lpstr>
      <vt:lpstr>Algerian</vt:lpstr>
      <vt:lpstr>Arial</vt:lpstr>
      <vt:lpstr>Calibri</vt:lpstr>
      <vt:lpstr>Tema de Office</vt:lpstr>
      <vt:lpstr>Presentación de PowerPoint</vt:lpstr>
      <vt:lpstr>Presentación de PowerPoint</vt:lpstr>
      <vt:lpstr>CUAL ES LA VOLUNTAD DE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Antes de que Dios nos creara en Adán, tenía el propósito de que fuéramos santos, como Él es santo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Dios nos creó a su imagen y semejanza, pero el pecado perdió esa semejanza. El propósito del Evangelio es RESTAURAR la imagen divina en el hombre, que pueda ser santo como su Creador es santo. y por su gracia nos rescata:</vt:lpstr>
      <vt:lpstr>Presentación de PowerPoint</vt:lpstr>
      <vt:lpstr>Presentación de PowerPoint</vt:lpstr>
      <vt:lpstr>Presentación de PowerPoint</vt:lpstr>
      <vt:lpstr>El cristiano debe someter las tendencias de su naturaleza física bajo el dominio de las facultades más elevadas de su ser, y éstas a su vez deben estar sometidas al control de Dios. </vt:lpstr>
      <vt:lpstr>Todo bajo el control del conductor.  A través de una pequeña cabrilla.</vt:lpstr>
      <vt:lpstr>Presentación de PowerPoint</vt:lpstr>
      <vt:lpstr>Cada ofrenda era examinada cuidadosamente, y si se descubría en ella cualquier defecto, el animal era rechazado. </vt:lpstr>
      <vt:lpstr>Presentación de PowerPoint</vt:lpstr>
      <vt:lpstr>He aquí algunos de los Mandamientos que nos enseñan cual es la voluntad de Dios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CUAL ES LA VOLUNTAD DE DIOS</dc:title>
  <dc:creator>FAMILIA FIERRO CH</dc:creator>
  <cp:lastModifiedBy>Usuario</cp:lastModifiedBy>
  <cp:revision>134</cp:revision>
  <dcterms:created xsi:type="dcterms:W3CDTF">2013-12-23T12:50:21Z</dcterms:created>
  <dcterms:modified xsi:type="dcterms:W3CDTF">2016-12-12T23:05:25Z</dcterms:modified>
</cp:coreProperties>
</file>